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 id="2147483668" r:id="rId5"/>
    <p:sldMasterId id="2147483674" r:id="rId6"/>
    <p:sldMasterId id="2147483680" r:id="rId7"/>
  </p:sldMasterIdLst>
  <p:notesMasterIdLst>
    <p:notesMasterId r:id="rId18"/>
  </p:notesMasterIdLst>
  <p:sldIdLst>
    <p:sldId id="256" r:id="rId8"/>
    <p:sldId id="292" r:id="rId9"/>
    <p:sldId id="291" r:id="rId10"/>
    <p:sldId id="264" r:id="rId11"/>
    <p:sldId id="290" r:id="rId12"/>
    <p:sldId id="280" r:id="rId13"/>
    <p:sldId id="281" r:id="rId14"/>
    <p:sldId id="262" r:id="rId15"/>
    <p:sldId id="277" r:id="rId16"/>
    <p:sldId id="267" r:id="rId17"/>
  </p:sldIdLst>
  <p:sldSz cx="7772400" cy="10058400"/>
  <p:notesSz cx="6858000" cy="9144000"/>
  <p:defaultTextStyle>
    <a:defPPr>
      <a:defRPr lang="en-US"/>
    </a:defPPr>
    <a:lvl1pPr marL="0" algn="l" defTabSz="1018824" rtl="0" eaLnBrk="1" latinLnBrk="0" hangingPunct="1">
      <a:defRPr sz="2006" kern="1200">
        <a:solidFill>
          <a:schemeClr val="tx1"/>
        </a:solidFill>
        <a:latin typeface="+mn-lt"/>
        <a:ea typeface="+mn-ea"/>
        <a:cs typeface="+mn-cs"/>
      </a:defRPr>
    </a:lvl1pPr>
    <a:lvl2pPr marL="509412" algn="l" defTabSz="1018824" rtl="0" eaLnBrk="1" latinLnBrk="0" hangingPunct="1">
      <a:defRPr sz="2006" kern="1200">
        <a:solidFill>
          <a:schemeClr val="tx1"/>
        </a:solidFill>
        <a:latin typeface="+mn-lt"/>
        <a:ea typeface="+mn-ea"/>
        <a:cs typeface="+mn-cs"/>
      </a:defRPr>
    </a:lvl2pPr>
    <a:lvl3pPr marL="1018824" algn="l" defTabSz="1018824" rtl="0" eaLnBrk="1" latinLnBrk="0" hangingPunct="1">
      <a:defRPr sz="2006" kern="1200">
        <a:solidFill>
          <a:schemeClr val="tx1"/>
        </a:solidFill>
        <a:latin typeface="+mn-lt"/>
        <a:ea typeface="+mn-ea"/>
        <a:cs typeface="+mn-cs"/>
      </a:defRPr>
    </a:lvl3pPr>
    <a:lvl4pPr marL="1528237" algn="l" defTabSz="1018824" rtl="0" eaLnBrk="1" latinLnBrk="0" hangingPunct="1">
      <a:defRPr sz="2006" kern="1200">
        <a:solidFill>
          <a:schemeClr val="tx1"/>
        </a:solidFill>
        <a:latin typeface="+mn-lt"/>
        <a:ea typeface="+mn-ea"/>
        <a:cs typeface="+mn-cs"/>
      </a:defRPr>
    </a:lvl4pPr>
    <a:lvl5pPr marL="2037649" algn="l" defTabSz="1018824" rtl="0" eaLnBrk="1" latinLnBrk="0" hangingPunct="1">
      <a:defRPr sz="2006" kern="1200">
        <a:solidFill>
          <a:schemeClr val="tx1"/>
        </a:solidFill>
        <a:latin typeface="+mn-lt"/>
        <a:ea typeface="+mn-ea"/>
        <a:cs typeface="+mn-cs"/>
      </a:defRPr>
    </a:lvl5pPr>
    <a:lvl6pPr marL="2547061" algn="l" defTabSz="1018824" rtl="0" eaLnBrk="1" latinLnBrk="0" hangingPunct="1">
      <a:defRPr sz="2006" kern="1200">
        <a:solidFill>
          <a:schemeClr val="tx1"/>
        </a:solidFill>
        <a:latin typeface="+mn-lt"/>
        <a:ea typeface="+mn-ea"/>
        <a:cs typeface="+mn-cs"/>
      </a:defRPr>
    </a:lvl6pPr>
    <a:lvl7pPr marL="3056473" algn="l" defTabSz="1018824" rtl="0" eaLnBrk="1" latinLnBrk="0" hangingPunct="1">
      <a:defRPr sz="2006" kern="1200">
        <a:solidFill>
          <a:schemeClr val="tx1"/>
        </a:solidFill>
        <a:latin typeface="+mn-lt"/>
        <a:ea typeface="+mn-ea"/>
        <a:cs typeface="+mn-cs"/>
      </a:defRPr>
    </a:lvl7pPr>
    <a:lvl8pPr marL="3565886" algn="l" defTabSz="1018824" rtl="0" eaLnBrk="1" latinLnBrk="0" hangingPunct="1">
      <a:defRPr sz="2006" kern="1200">
        <a:solidFill>
          <a:schemeClr val="tx1"/>
        </a:solidFill>
        <a:latin typeface="+mn-lt"/>
        <a:ea typeface="+mn-ea"/>
        <a:cs typeface="+mn-cs"/>
      </a:defRPr>
    </a:lvl8pPr>
    <a:lvl9pPr marL="4075298" algn="l" defTabSz="1018824" rtl="0" eaLnBrk="1" latinLnBrk="0" hangingPunct="1">
      <a:defRPr sz="2006" kern="1200">
        <a:solidFill>
          <a:schemeClr val="tx1"/>
        </a:solidFill>
        <a:latin typeface="+mn-lt"/>
        <a:ea typeface="+mn-ea"/>
        <a:cs typeface="+mn-cs"/>
      </a:defRPr>
    </a:lvl9pPr>
  </p:defaultTextStyle>
  <p:extLst>
    <p:ext uri="{521415D9-36F7-43E2-AB2F-B90AF26B5E84}">
      <p14:sectionLst xmlns:p14="http://schemas.microsoft.com/office/powerpoint/2010/main">
        <p14:section name="Aug 14" id="{646E556B-115A-497A-A289-B35B2B34897E}">
          <p14:sldIdLst>
            <p14:sldId id="256"/>
            <p14:sldId id="292"/>
            <p14:sldId id="291"/>
            <p14:sldId id="264"/>
            <p14:sldId id="290"/>
            <p14:sldId id="280"/>
            <p14:sldId id="281"/>
            <p14:sldId id="262"/>
            <p14:sldId id="277"/>
            <p14:sldId id="267"/>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944897"/>
    <a:srgbClr val="0078D4"/>
    <a:srgbClr val="8661C5"/>
    <a:srgbClr val="C73ECC"/>
    <a:srgbClr val="C65CCB"/>
    <a:srgbClr val="FFFFFF"/>
    <a:srgbClr val="D992DC"/>
    <a:srgbClr val="F5E4F6"/>
    <a:srgbClr val="F0D9E6"/>
    <a:srgbClr val="F8F1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0" d="100"/>
          <a:sy n="80" d="100"/>
        </p:scale>
        <p:origin x="1224"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23" Type="http://schemas.microsoft.com/office/2018/10/relationships/authors" Target="authors.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B56165-ABC8-4FA1-BE91-485B83700693}" type="datetimeFigureOut">
              <a:rPr lang="en-US" smtClean="0"/>
              <a:t>9/12/2025</a:t>
            </a:fld>
            <a:endParaRPr lang="en-US"/>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077077-4E4C-471B-86C4-ADBCAD9D2B80}" type="slidenum">
              <a:rPr lang="en-US" smtClean="0"/>
              <a:t>‹#›</a:t>
            </a:fld>
            <a:endParaRPr lang="en-US"/>
          </a:p>
        </p:txBody>
      </p:sp>
    </p:spTree>
    <p:extLst>
      <p:ext uri="{BB962C8B-B14F-4D97-AF65-F5344CB8AC3E}">
        <p14:creationId xmlns:p14="http://schemas.microsoft.com/office/powerpoint/2010/main" val="2500003243"/>
      </p:ext>
    </p:extLst>
  </p:cSld>
  <p:clrMap bg1="lt1" tx1="dk1" bg2="lt2" tx2="dk2" accent1="accent1" accent2="accent2" accent3="accent3" accent4="accent4" accent5="accent5" accent6="accent6" hlink="hlink" folHlink="folHlink"/>
  <p:notesStyle>
    <a:lvl1pPr marL="0" algn="l" defTabSz="1018824" rtl="0" eaLnBrk="1" latinLnBrk="0" hangingPunct="1">
      <a:defRPr sz="1337" kern="1200">
        <a:solidFill>
          <a:schemeClr val="tx1"/>
        </a:solidFill>
        <a:latin typeface="+mn-lt"/>
        <a:ea typeface="+mn-ea"/>
        <a:cs typeface="+mn-cs"/>
      </a:defRPr>
    </a:lvl1pPr>
    <a:lvl2pPr marL="509412" algn="l" defTabSz="1018824" rtl="0" eaLnBrk="1" latinLnBrk="0" hangingPunct="1">
      <a:defRPr sz="1337" kern="1200">
        <a:solidFill>
          <a:schemeClr val="tx1"/>
        </a:solidFill>
        <a:latin typeface="+mn-lt"/>
        <a:ea typeface="+mn-ea"/>
        <a:cs typeface="+mn-cs"/>
      </a:defRPr>
    </a:lvl2pPr>
    <a:lvl3pPr marL="1018824" algn="l" defTabSz="1018824" rtl="0" eaLnBrk="1" latinLnBrk="0" hangingPunct="1">
      <a:defRPr sz="1337" kern="1200">
        <a:solidFill>
          <a:schemeClr val="tx1"/>
        </a:solidFill>
        <a:latin typeface="+mn-lt"/>
        <a:ea typeface="+mn-ea"/>
        <a:cs typeface="+mn-cs"/>
      </a:defRPr>
    </a:lvl3pPr>
    <a:lvl4pPr marL="1528237" algn="l" defTabSz="1018824" rtl="0" eaLnBrk="1" latinLnBrk="0" hangingPunct="1">
      <a:defRPr sz="1337" kern="1200">
        <a:solidFill>
          <a:schemeClr val="tx1"/>
        </a:solidFill>
        <a:latin typeface="+mn-lt"/>
        <a:ea typeface="+mn-ea"/>
        <a:cs typeface="+mn-cs"/>
      </a:defRPr>
    </a:lvl4pPr>
    <a:lvl5pPr marL="2037649" algn="l" defTabSz="1018824" rtl="0" eaLnBrk="1" latinLnBrk="0" hangingPunct="1">
      <a:defRPr sz="1337" kern="1200">
        <a:solidFill>
          <a:schemeClr val="tx1"/>
        </a:solidFill>
        <a:latin typeface="+mn-lt"/>
        <a:ea typeface="+mn-ea"/>
        <a:cs typeface="+mn-cs"/>
      </a:defRPr>
    </a:lvl5pPr>
    <a:lvl6pPr marL="2547061" algn="l" defTabSz="1018824" rtl="0" eaLnBrk="1" latinLnBrk="0" hangingPunct="1">
      <a:defRPr sz="1337" kern="1200">
        <a:solidFill>
          <a:schemeClr val="tx1"/>
        </a:solidFill>
        <a:latin typeface="+mn-lt"/>
        <a:ea typeface="+mn-ea"/>
        <a:cs typeface="+mn-cs"/>
      </a:defRPr>
    </a:lvl6pPr>
    <a:lvl7pPr marL="3056473" algn="l" defTabSz="1018824" rtl="0" eaLnBrk="1" latinLnBrk="0" hangingPunct="1">
      <a:defRPr sz="1337" kern="1200">
        <a:solidFill>
          <a:schemeClr val="tx1"/>
        </a:solidFill>
        <a:latin typeface="+mn-lt"/>
        <a:ea typeface="+mn-ea"/>
        <a:cs typeface="+mn-cs"/>
      </a:defRPr>
    </a:lvl7pPr>
    <a:lvl8pPr marL="3565886" algn="l" defTabSz="1018824" rtl="0" eaLnBrk="1" latinLnBrk="0" hangingPunct="1">
      <a:defRPr sz="1337" kern="1200">
        <a:solidFill>
          <a:schemeClr val="tx1"/>
        </a:solidFill>
        <a:latin typeface="+mn-lt"/>
        <a:ea typeface="+mn-ea"/>
        <a:cs typeface="+mn-cs"/>
      </a:defRPr>
    </a:lvl8pPr>
    <a:lvl9pPr marL="4075298" algn="l" defTabSz="1018824" rtl="0" eaLnBrk="1" latinLnBrk="0" hangingPunct="1">
      <a:defRPr sz="133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2077077-4E4C-471B-86C4-ADBCAD9D2B8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4022420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2077077-4E4C-471B-86C4-ADBCAD9D2B8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76801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2077077-4E4C-471B-86C4-ADBCAD9D2B80}" type="slidenum">
              <a:rPr lang="en-US" smtClean="0"/>
              <a:t>9</a:t>
            </a:fld>
            <a:endParaRPr lang="en-US"/>
          </a:p>
        </p:txBody>
      </p:sp>
    </p:spTree>
    <p:extLst>
      <p:ext uri="{BB962C8B-B14F-4D97-AF65-F5344CB8AC3E}">
        <p14:creationId xmlns:p14="http://schemas.microsoft.com/office/powerpoint/2010/main" val="1131693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931433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F48B44-D3DA-0F1B-16B9-231C8D1B96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80864152"/>
      </p:ext>
    </p:extLst>
  </p:cSld>
  <p:clrMapOvr>
    <a:masterClrMapping/>
  </p:clrMapOvr>
  <p:transition>
    <p:fade/>
  </p:transition>
  <p:extLst>
    <p:ext uri="{DCECCB84-F9BA-43D5-87BE-67443E8EF086}">
      <p15:sldGuideLst xmlns:p15="http://schemas.microsoft.com/office/powerpoint/2012/main">
        <p15:guide id="28" orient="horz" pos="996">
          <p15:clr>
            <a:srgbClr val="5ACBF0"/>
          </p15:clr>
        </p15:guide>
        <p15:guide id="29" orient="horz" pos="1398">
          <p15:clr>
            <a:srgbClr val="5ACBF0"/>
          </p15:clr>
        </p15:guide>
        <p15:guide id="30" orient="horz" pos="317">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75712119"/>
      </p:ext>
    </p:extLst>
  </p:cSld>
  <p:clrMapOvr>
    <a:masterClrMapping/>
  </p:clrMapOvr>
  <p:transition>
    <p:fade/>
  </p:transition>
  <p:extLst>
    <p:ext uri="{DCECCB84-F9BA-43D5-87BE-67443E8EF086}">
      <p15:sldGuideLst xmlns:p15="http://schemas.microsoft.com/office/powerpoint/2012/main">
        <p15:guide id="28" orient="horz" pos="996">
          <p15:clr>
            <a:srgbClr val="5ACBF0"/>
          </p15:clr>
        </p15:guide>
        <p15:guide id="29" orient="horz" pos="1398">
          <p15:clr>
            <a:srgbClr val="5ACBF0"/>
          </p15:clr>
        </p15:guide>
        <p15:guide id="30" orient="horz" pos="317">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52969C-4C75-D9D0-3910-28EB54D19EAD}"/>
              </a:ext>
            </a:extLst>
          </p:cNvPr>
          <p:cNvPicPr>
            <a:picLocks noChangeAspect="1"/>
          </p:cNvPicPr>
          <p:nvPr userDrawn="1"/>
        </p:nvPicPr>
        <p:blipFill>
          <a:blip r:embed="rId2">
            <a:extLst>
              <a:ext uri="{28A0092B-C50C-407E-A947-70E740481C1C}">
                <a14:useLocalDpi xmlns:a14="http://schemas.microsoft.com/office/drawing/2010/main" val="0"/>
              </a:ext>
            </a:extLst>
          </a:blip>
          <a:srcRect l="3425"/>
          <a:stretch/>
        </p:blipFill>
        <p:spPr>
          <a:xfrm>
            <a:off x="0" y="-13652"/>
            <a:ext cx="7772400" cy="10085705"/>
          </a:xfrm>
          <a:prstGeom prst="rect">
            <a:avLst/>
          </a:prstGeom>
        </p:spPr>
      </p:pic>
    </p:spTree>
    <p:extLst>
      <p:ext uri="{BB962C8B-B14F-4D97-AF65-F5344CB8AC3E}">
        <p14:creationId xmlns:p14="http://schemas.microsoft.com/office/powerpoint/2010/main" val="4364321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bg>
      <p:bgPr>
        <a:solidFill>
          <a:srgbClr val="FFFCF9"/>
        </a:solidFill>
        <a:effectLst/>
      </p:bgPr>
    </p:bg>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0DE70E27-0364-56D1-6096-120084214F1F}"/>
              </a:ext>
            </a:extLst>
          </p:cNvPr>
          <p:cNvSpPr>
            <a:spLocks noGrp="1"/>
          </p:cNvSpPr>
          <p:nvPr>
            <p:ph type="sldNum" sz="quarter" idx="12"/>
          </p:nvPr>
        </p:nvSpPr>
        <p:spPr>
          <a:xfrm>
            <a:off x="5489258" y="9322649"/>
            <a:ext cx="1748790" cy="535517"/>
          </a:xfrm>
        </p:spPr>
        <p:txBody>
          <a:bodyPr rIns="0" anchor="ctr"/>
          <a:lstStyle>
            <a:lvl1pPr algn="r">
              <a:defRPr sz="1200"/>
            </a:lvl1pPr>
          </a:lstStyle>
          <a:p>
            <a:fld id="{BF64B658-AF8F-7D4C-AC24-1E662CA57B6D}" type="slidenum">
              <a:rPr lang="en-US" smtClean="0"/>
              <a:pPr/>
              <a:t>‹#›</a:t>
            </a:fld>
            <a:endParaRPr lang="en-US"/>
          </a:p>
        </p:txBody>
      </p:sp>
      <p:pic>
        <p:nvPicPr>
          <p:cNvPr id="4" name="Picture 4">
            <a:extLst>
              <a:ext uri="{FF2B5EF4-FFF2-40B4-BE49-F238E27FC236}">
                <a16:creationId xmlns:a16="http://schemas.microsoft.com/office/drawing/2014/main" id="{3A7A6D68-C2E0-D9FF-8724-4EA064C42F1B}"/>
              </a:ext>
            </a:extLst>
          </p:cNvPr>
          <p:cNvPicPr>
            <a:picLocks noChangeAspect="1" noChangeArrowheads="1"/>
          </p:cNvPicPr>
          <p:nvPr userDrawn="1"/>
        </p:nvPicPr>
        <p:blipFill>
          <a:blip r:embed="rId2">
            <a:alphaModFix amt="50000"/>
            <a:extLst>
              <a:ext uri="{28A0092B-C50C-407E-A947-70E740481C1C}">
                <a14:useLocalDpi xmlns:a14="http://schemas.microsoft.com/office/drawing/2010/main" val="0"/>
              </a:ext>
            </a:extLst>
          </a:blip>
          <a:srcRect/>
          <a:stretch>
            <a:fillRect/>
          </a:stretch>
        </p:blipFill>
        <p:spPr bwMode="auto">
          <a:xfrm>
            <a:off x="457200" y="9471181"/>
            <a:ext cx="1110466" cy="2367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0AF0075-BC5F-9003-0604-B9B4DD3406F4}"/>
              </a:ext>
            </a:extLst>
          </p:cNvPr>
          <p:cNvPicPr>
            <a:picLocks noChangeAspect="1"/>
          </p:cNvPicPr>
          <p:nvPr userDrawn="1"/>
        </p:nvPicPr>
        <p:blipFill>
          <a:blip r:embed="rId3">
            <a:alphaModFix amt="50000"/>
            <a:extLst>
              <a:ext uri="{28A0092B-C50C-407E-A947-70E740481C1C}">
                <a14:useLocalDpi xmlns:a14="http://schemas.microsoft.com/office/drawing/2010/main" val="0"/>
              </a:ext>
            </a:extLst>
          </a:blip>
          <a:srcRect l="9687" t="59915" r="4623" b="35332"/>
          <a:stretch>
            <a:fillRect/>
          </a:stretch>
        </p:blipFill>
        <p:spPr>
          <a:xfrm flipH="1">
            <a:off x="0" y="0"/>
            <a:ext cx="7772400" cy="540327"/>
          </a:xfrm>
          <a:prstGeom prst="rect">
            <a:avLst/>
          </a:prstGeom>
        </p:spPr>
      </p:pic>
    </p:spTree>
    <p:extLst>
      <p:ext uri="{BB962C8B-B14F-4D97-AF65-F5344CB8AC3E}">
        <p14:creationId xmlns:p14="http://schemas.microsoft.com/office/powerpoint/2010/main" val="2717416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rgbClr val="FFFCF9"/>
        </a:solidFill>
        <a:effectLst/>
      </p:bgPr>
    </p:bg>
    <p:spTree>
      <p:nvGrpSpPr>
        <p:cNvPr id="1" name=""/>
        <p:cNvGrpSpPr/>
        <p:nvPr/>
      </p:nvGrpSpPr>
      <p:grpSpPr>
        <a:xfrm>
          <a:off x="0" y="0"/>
          <a:ext cx="0" cy="0"/>
          <a:chOff x="0" y="0"/>
          <a:chExt cx="0" cy="0"/>
        </a:xfrm>
      </p:grpSpPr>
      <p:pic>
        <p:nvPicPr>
          <p:cNvPr id="5" name="Picture 4" descr="Close-up of a colorful object&#10;&#10;Description automatically generated">
            <a:extLst>
              <a:ext uri="{FF2B5EF4-FFF2-40B4-BE49-F238E27FC236}">
                <a16:creationId xmlns:a16="http://schemas.microsoft.com/office/drawing/2014/main" id="{EABFCEBC-4FAD-6E7C-F24E-5BA56BA0DF7E}"/>
              </a:ext>
            </a:extLst>
          </p:cNvPr>
          <p:cNvPicPr/>
          <p:nvPr userDrawn="1"/>
        </p:nvPicPr>
        <p:blipFill rotWithShape="1">
          <a:blip r:embed="rId2">
            <a:alphaModFix amt="17000"/>
          </a:blip>
          <a:srcRect l="2211" t="6288" r="46692" b="-682"/>
          <a:stretch>
            <a:fillRect/>
          </a:stretch>
        </p:blipFill>
        <p:spPr>
          <a:xfrm>
            <a:off x="0" y="540327"/>
            <a:ext cx="8257522" cy="9693437"/>
          </a:xfrm>
          <a:prstGeom prst="rect">
            <a:avLst/>
          </a:prstGeom>
          <a:solidFill>
            <a:srgbClr val="FAF3EE">
              <a:alpha val="0"/>
            </a:srgbClr>
          </a:solidFill>
        </p:spPr>
      </p:pic>
      <p:sp>
        <p:nvSpPr>
          <p:cNvPr id="2" name="Title 1"/>
          <p:cNvSpPr>
            <a:spLocks noGrp="1"/>
          </p:cNvSpPr>
          <p:nvPr>
            <p:ph type="title"/>
          </p:nvPr>
        </p:nvSpPr>
        <p:spPr>
          <a:xfrm>
            <a:off x="457200" y="1219776"/>
            <a:ext cx="6854760" cy="325923"/>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0DE70E27-0364-56D1-6096-120084214F1F}"/>
              </a:ext>
            </a:extLst>
          </p:cNvPr>
          <p:cNvSpPr>
            <a:spLocks noGrp="1"/>
          </p:cNvSpPr>
          <p:nvPr>
            <p:ph type="sldNum" sz="quarter" idx="12"/>
          </p:nvPr>
        </p:nvSpPr>
        <p:spPr>
          <a:xfrm>
            <a:off x="5489258" y="9322649"/>
            <a:ext cx="1748790" cy="535517"/>
          </a:xfrm>
        </p:spPr>
        <p:txBody>
          <a:bodyPr rIns="0" anchor="ctr"/>
          <a:lstStyle>
            <a:lvl1pPr algn="r">
              <a:defRPr sz="1200"/>
            </a:lvl1pPr>
          </a:lstStyle>
          <a:p>
            <a:fld id="{BF64B658-AF8F-7D4C-AC24-1E662CA57B6D}" type="slidenum">
              <a:rPr lang="en-US" smtClean="0"/>
              <a:pPr/>
              <a:t>‹#›</a:t>
            </a:fld>
            <a:endParaRPr lang="en-US"/>
          </a:p>
        </p:txBody>
      </p:sp>
      <p:pic>
        <p:nvPicPr>
          <p:cNvPr id="4" name="Picture 4">
            <a:extLst>
              <a:ext uri="{FF2B5EF4-FFF2-40B4-BE49-F238E27FC236}">
                <a16:creationId xmlns:a16="http://schemas.microsoft.com/office/drawing/2014/main" id="{3A7A6D68-C2E0-D9FF-8724-4EA064C42F1B}"/>
              </a:ext>
            </a:extLst>
          </p:cNvPr>
          <p:cNvPicPr>
            <a:picLocks noChangeAspect="1" noChangeArrowheads="1"/>
          </p:cNvPicPr>
          <p:nvPr userDrawn="1"/>
        </p:nvPicPr>
        <p:blipFill>
          <a:blip r:embed="rId3">
            <a:alphaModFix amt="50000"/>
            <a:extLst>
              <a:ext uri="{28A0092B-C50C-407E-A947-70E740481C1C}">
                <a14:useLocalDpi xmlns:a14="http://schemas.microsoft.com/office/drawing/2010/main" val="0"/>
              </a:ext>
            </a:extLst>
          </a:blip>
          <a:srcRect/>
          <a:stretch>
            <a:fillRect/>
          </a:stretch>
        </p:blipFill>
        <p:spPr bwMode="auto">
          <a:xfrm>
            <a:off x="457200" y="9471181"/>
            <a:ext cx="1110466" cy="2367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9238670-F718-DF06-6E09-4968993F1166}"/>
              </a:ext>
            </a:extLst>
          </p:cNvPr>
          <p:cNvPicPr>
            <a:picLocks noChangeAspect="1"/>
          </p:cNvPicPr>
          <p:nvPr userDrawn="1"/>
        </p:nvPicPr>
        <p:blipFill>
          <a:blip r:embed="rId4">
            <a:alphaModFix amt="50000"/>
            <a:extLst>
              <a:ext uri="{28A0092B-C50C-407E-A947-70E740481C1C}">
                <a14:useLocalDpi xmlns:a14="http://schemas.microsoft.com/office/drawing/2010/main" val="0"/>
              </a:ext>
            </a:extLst>
          </a:blip>
          <a:srcRect l="9687" t="59915" r="4623" b="35332"/>
          <a:stretch>
            <a:fillRect/>
          </a:stretch>
        </p:blipFill>
        <p:spPr>
          <a:xfrm flipH="1">
            <a:off x="0" y="0"/>
            <a:ext cx="7772400" cy="540327"/>
          </a:xfrm>
          <a:prstGeom prst="rect">
            <a:avLst/>
          </a:prstGeom>
        </p:spPr>
      </p:pic>
    </p:spTree>
    <p:extLst>
      <p:ext uri="{BB962C8B-B14F-4D97-AF65-F5344CB8AC3E}">
        <p14:creationId xmlns:p14="http://schemas.microsoft.com/office/powerpoint/2010/main" val="3903833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F48B44-D3DA-0F1B-16B9-231C8D1B96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812077"/>
      </p:ext>
    </p:extLst>
  </p:cSld>
  <p:clrMapOvr>
    <a:masterClrMapping/>
  </p:clrMapOvr>
  <p:transition>
    <p:fade/>
  </p:transition>
  <p:extLst>
    <p:ext uri="{DCECCB84-F9BA-43D5-87BE-67443E8EF086}">
      <p15:sldGuideLst xmlns:p15="http://schemas.microsoft.com/office/powerpoint/2012/main">
        <p15:guide id="28" orient="horz" pos="996" userDrawn="1">
          <p15:clr>
            <a:srgbClr val="5ACBF0"/>
          </p15:clr>
        </p15:guide>
        <p15:guide id="29" orient="horz" pos="1398" userDrawn="1">
          <p15:clr>
            <a:srgbClr val="5ACBF0"/>
          </p15:clr>
        </p15:guide>
        <p15:guide id="30" orient="horz" pos="31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0643277"/>
      </p:ext>
    </p:extLst>
  </p:cSld>
  <p:clrMapOvr>
    <a:masterClrMapping/>
  </p:clrMapOvr>
  <p:transition>
    <p:fade/>
  </p:transition>
  <p:extLst>
    <p:ext uri="{DCECCB84-F9BA-43D5-87BE-67443E8EF086}">
      <p15:sldGuideLst xmlns:p15="http://schemas.microsoft.com/office/powerpoint/2012/main">
        <p15:guide id="28" orient="horz" pos="996" userDrawn="1">
          <p15:clr>
            <a:srgbClr val="5ACBF0"/>
          </p15:clr>
        </p15:guide>
        <p15:guide id="29" orient="horz" pos="1398" userDrawn="1">
          <p15:clr>
            <a:srgbClr val="5ACBF0"/>
          </p15:clr>
        </p15:guide>
        <p15:guide id="30" orient="horz" pos="317"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rgbClr val="FFFCF9"/>
        </a:solidFill>
        <a:effectLst/>
      </p:bgPr>
    </p:bg>
    <p:spTree>
      <p:nvGrpSpPr>
        <p:cNvPr id="1" name=""/>
        <p:cNvGrpSpPr/>
        <p:nvPr/>
      </p:nvGrpSpPr>
      <p:grpSpPr>
        <a:xfrm>
          <a:off x="0" y="0"/>
          <a:ext cx="0" cy="0"/>
          <a:chOff x="0" y="0"/>
          <a:chExt cx="0" cy="0"/>
        </a:xfrm>
      </p:grpSpPr>
      <p:pic>
        <p:nvPicPr>
          <p:cNvPr id="5" name="Picture 4" descr="Close-up of a colorful object&#10;&#10;Description automatically generated">
            <a:extLst>
              <a:ext uri="{FF2B5EF4-FFF2-40B4-BE49-F238E27FC236}">
                <a16:creationId xmlns:a16="http://schemas.microsoft.com/office/drawing/2014/main" id="{EABFCEBC-4FAD-6E7C-F24E-5BA56BA0DF7E}"/>
              </a:ext>
            </a:extLst>
          </p:cNvPr>
          <p:cNvPicPr/>
          <p:nvPr userDrawn="1"/>
        </p:nvPicPr>
        <p:blipFill rotWithShape="1">
          <a:blip r:embed="rId2">
            <a:alphaModFix amt="17000"/>
          </a:blip>
          <a:srcRect l="2211" t="6288" r="46692" b="-682"/>
          <a:stretch>
            <a:fillRect/>
          </a:stretch>
        </p:blipFill>
        <p:spPr>
          <a:xfrm>
            <a:off x="0" y="540327"/>
            <a:ext cx="8257522" cy="9693437"/>
          </a:xfrm>
          <a:prstGeom prst="rect">
            <a:avLst/>
          </a:prstGeom>
          <a:solidFill>
            <a:srgbClr val="FAF3EE">
              <a:alpha val="0"/>
            </a:srgbClr>
          </a:solidFill>
        </p:spPr>
      </p:pic>
      <p:sp>
        <p:nvSpPr>
          <p:cNvPr id="2" name="Title 1"/>
          <p:cNvSpPr>
            <a:spLocks noGrp="1"/>
          </p:cNvSpPr>
          <p:nvPr>
            <p:ph type="title"/>
          </p:nvPr>
        </p:nvSpPr>
        <p:spPr>
          <a:xfrm>
            <a:off x="457200" y="1219776"/>
            <a:ext cx="6854760" cy="325923"/>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0DE70E27-0364-56D1-6096-120084214F1F}"/>
              </a:ext>
            </a:extLst>
          </p:cNvPr>
          <p:cNvSpPr>
            <a:spLocks noGrp="1"/>
          </p:cNvSpPr>
          <p:nvPr>
            <p:ph type="sldNum" sz="quarter" idx="12"/>
          </p:nvPr>
        </p:nvSpPr>
        <p:spPr>
          <a:xfrm>
            <a:off x="5489258" y="9322649"/>
            <a:ext cx="1748790" cy="535517"/>
          </a:xfrm>
        </p:spPr>
        <p:txBody>
          <a:bodyPr rIns="0" anchor="ctr"/>
          <a:lstStyle>
            <a:lvl1pPr algn="r">
              <a:defRPr sz="1200"/>
            </a:lvl1pPr>
          </a:lstStyle>
          <a:p>
            <a:fld id="{BF64B658-AF8F-7D4C-AC24-1E662CA57B6D}" type="slidenum">
              <a:rPr lang="en-US" smtClean="0"/>
              <a:pPr/>
              <a:t>‹#›</a:t>
            </a:fld>
            <a:endParaRPr lang="en-US"/>
          </a:p>
        </p:txBody>
      </p:sp>
      <p:pic>
        <p:nvPicPr>
          <p:cNvPr id="4" name="Picture 4">
            <a:extLst>
              <a:ext uri="{FF2B5EF4-FFF2-40B4-BE49-F238E27FC236}">
                <a16:creationId xmlns:a16="http://schemas.microsoft.com/office/drawing/2014/main" id="{3A7A6D68-C2E0-D9FF-8724-4EA064C42F1B}"/>
              </a:ext>
            </a:extLst>
          </p:cNvPr>
          <p:cNvPicPr>
            <a:picLocks noChangeAspect="1" noChangeArrowheads="1"/>
          </p:cNvPicPr>
          <p:nvPr userDrawn="1"/>
        </p:nvPicPr>
        <p:blipFill>
          <a:blip r:embed="rId3">
            <a:alphaModFix amt="50000"/>
            <a:extLst>
              <a:ext uri="{28A0092B-C50C-407E-A947-70E740481C1C}">
                <a14:useLocalDpi xmlns:a14="http://schemas.microsoft.com/office/drawing/2010/main" val="0"/>
              </a:ext>
            </a:extLst>
          </a:blip>
          <a:srcRect/>
          <a:stretch>
            <a:fillRect/>
          </a:stretch>
        </p:blipFill>
        <p:spPr bwMode="auto">
          <a:xfrm>
            <a:off x="457200" y="9471181"/>
            <a:ext cx="1110466" cy="2367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9238670-F718-DF06-6E09-4968993F1166}"/>
              </a:ext>
            </a:extLst>
          </p:cNvPr>
          <p:cNvPicPr>
            <a:picLocks noChangeAspect="1"/>
          </p:cNvPicPr>
          <p:nvPr userDrawn="1"/>
        </p:nvPicPr>
        <p:blipFill>
          <a:blip r:embed="rId4">
            <a:alphaModFix amt="50000"/>
            <a:extLst>
              <a:ext uri="{28A0092B-C50C-407E-A947-70E740481C1C}">
                <a14:useLocalDpi xmlns:a14="http://schemas.microsoft.com/office/drawing/2010/main" val="0"/>
              </a:ext>
            </a:extLst>
          </a:blip>
          <a:srcRect/>
          <a:stretch>
            <a:fillRect/>
          </a:stretch>
        </p:blipFill>
        <p:spPr>
          <a:xfrm flipH="1">
            <a:off x="0" y="0"/>
            <a:ext cx="7772400" cy="540327"/>
          </a:xfrm>
          <a:prstGeom prst="rect">
            <a:avLst/>
          </a:prstGeom>
        </p:spPr>
      </p:pic>
    </p:spTree>
    <p:extLst>
      <p:ext uri="{BB962C8B-B14F-4D97-AF65-F5344CB8AC3E}">
        <p14:creationId xmlns:p14="http://schemas.microsoft.com/office/powerpoint/2010/main" val="3668339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F48B44-D3DA-0F1B-16B9-231C8D1B961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69557019"/>
      </p:ext>
    </p:extLst>
  </p:cSld>
  <p:clrMapOvr>
    <a:masterClrMapping/>
  </p:clrMapOvr>
  <p:transition>
    <p:fade/>
  </p:transition>
  <p:extLst>
    <p:ext uri="{DCECCB84-F9BA-43D5-87BE-67443E8EF086}">
      <p15:sldGuideLst xmlns:p15="http://schemas.microsoft.com/office/powerpoint/2012/main">
        <p15:guide id="28" orient="horz" pos="996">
          <p15:clr>
            <a:srgbClr val="5ACBF0"/>
          </p15:clr>
        </p15:guide>
        <p15:guide id="29" orient="horz" pos="1398">
          <p15:clr>
            <a:srgbClr val="5ACBF0"/>
          </p15:clr>
        </p15:guide>
        <p15:guide id="30" orient="horz" pos="317">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588343"/>
      </p:ext>
    </p:extLst>
  </p:cSld>
  <p:clrMapOvr>
    <a:masterClrMapping/>
  </p:clrMapOvr>
  <p:transition>
    <p:fade/>
  </p:transition>
  <p:extLst>
    <p:ext uri="{DCECCB84-F9BA-43D5-87BE-67443E8EF086}">
      <p15:sldGuideLst xmlns:p15="http://schemas.microsoft.com/office/powerpoint/2012/main">
        <p15:guide id="28" orient="horz" pos="996">
          <p15:clr>
            <a:srgbClr val="5ACBF0"/>
          </p15:clr>
        </p15:guide>
        <p15:guide id="29" orient="horz" pos="1398">
          <p15:clr>
            <a:srgbClr val="5ACBF0"/>
          </p15:clr>
        </p15:guide>
        <p15:guide id="30" orient="horz" pos="317">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352969C-4C75-D9D0-3910-28EB54D19EA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13652"/>
            <a:ext cx="7772400" cy="10085705"/>
          </a:xfrm>
          <a:prstGeom prst="rect">
            <a:avLst/>
          </a:prstGeom>
        </p:spPr>
      </p:pic>
    </p:spTree>
    <p:extLst>
      <p:ext uri="{BB962C8B-B14F-4D97-AF65-F5344CB8AC3E}">
        <p14:creationId xmlns:p14="http://schemas.microsoft.com/office/powerpoint/2010/main" val="1688850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bg>
      <p:bgPr>
        <a:solidFill>
          <a:srgbClr val="FFFCF9"/>
        </a:solidFill>
        <a:effectLst/>
      </p:bgPr>
    </p:bg>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0DE70E27-0364-56D1-6096-120084214F1F}"/>
              </a:ext>
            </a:extLst>
          </p:cNvPr>
          <p:cNvSpPr>
            <a:spLocks noGrp="1"/>
          </p:cNvSpPr>
          <p:nvPr>
            <p:ph type="sldNum" sz="quarter" idx="12"/>
          </p:nvPr>
        </p:nvSpPr>
        <p:spPr>
          <a:xfrm>
            <a:off x="5489258" y="9322649"/>
            <a:ext cx="1748790" cy="535517"/>
          </a:xfrm>
        </p:spPr>
        <p:txBody>
          <a:bodyPr rIns="0" anchor="ctr"/>
          <a:lstStyle>
            <a:lvl1pPr algn="r">
              <a:defRPr sz="1200"/>
            </a:lvl1pPr>
          </a:lstStyle>
          <a:p>
            <a:fld id="{BF64B658-AF8F-7D4C-AC24-1E662CA57B6D}" type="slidenum">
              <a:rPr lang="en-US" smtClean="0"/>
              <a:pPr/>
              <a:t>‹#›</a:t>
            </a:fld>
            <a:endParaRPr lang="en-US"/>
          </a:p>
        </p:txBody>
      </p:sp>
      <p:pic>
        <p:nvPicPr>
          <p:cNvPr id="4" name="Picture 4">
            <a:extLst>
              <a:ext uri="{FF2B5EF4-FFF2-40B4-BE49-F238E27FC236}">
                <a16:creationId xmlns:a16="http://schemas.microsoft.com/office/drawing/2014/main" id="{3A7A6D68-C2E0-D9FF-8724-4EA064C42F1B}"/>
              </a:ext>
            </a:extLst>
          </p:cNvPr>
          <p:cNvPicPr>
            <a:picLocks noChangeAspect="1" noChangeArrowheads="1"/>
          </p:cNvPicPr>
          <p:nvPr userDrawn="1"/>
        </p:nvPicPr>
        <p:blipFill>
          <a:blip r:embed="rId2">
            <a:alphaModFix amt="50000"/>
            <a:extLst>
              <a:ext uri="{28A0092B-C50C-407E-A947-70E740481C1C}">
                <a14:useLocalDpi xmlns:a14="http://schemas.microsoft.com/office/drawing/2010/main" val="0"/>
              </a:ext>
            </a:extLst>
          </a:blip>
          <a:srcRect/>
          <a:stretch>
            <a:fillRect/>
          </a:stretch>
        </p:blipFill>
        <p:spPr bwMode="auto">
          <a:xfrm>
            <a:off x="457200" y="9471181"/>
            <a:ext cx="1110466" cy="2367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0AF0075-BC5F-9003-0604-B9B4DD3406F4}"/>
              </a:ext>
            </a:extLst>
          </p:cNvPr>
          <p:cNvPicPr>
            <a:picLocks noChangeAspect="1"/>
          </p:cNvPicPr>
          <p:nvPr userDrawn="1"/>
        </p:nvPicPr>
        <p:blipFill>
          <a:blip r:embed="rId3">
            <a:alphaModFix amt="50000"/>
            <a:extLst>
              <a:ext uri="{28A0092B-C50C-407E-A947-70E740481C1C}">
                <a14:useLocalDpi xmlns:a14="http://schemas.microsoft.com/office/drawing/2010/main" val="0"/>
              </a:ext>
            </a:extLst>
          </a:blip>
          <a:srcRect/>
          <a:stretch>
            <a:fillRect/>
          </a:stretch>
        </p:blipFill>
        <p:spPr>
          <a:xfrm flipH="1">
            <a:off x="0" y="0"/>
            <a:ext cx="7772400" cy="540327"/>
          </a:xfrm>
          <a:prstGeom prst="rect">
            <a:avLst/>
          </a:prstGeom>
        </p:spPr>
      </p:pic>
    </p:spTree>
    <p:extLst>
      <p:ext uri="{BB962C8B-B14F-4D97-AF65-F5344CB8AC3E}">
        <p14:creationId xmlns:p14="http://schemas.microsoft.com/office/powerpoint/2010/main" val="1727228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rgbClr val="FFFCF9"/>
        </a:solidFill>
        <a:effectLst/>
      </p:bgPr>
    </p:bg>
    <p:spTree>
      <p:nvGrpSpPr>
        <p:cNvPr id="1" name=""/>
        <p:cNvGrpSpPr/>
        <p:nvPr/>
      </p:nvGrpSpPr>
      <p:grpSpPr>
        <a:xfrm>
          <a:off x="0" y="0"/>
          <a:ext cx="0" cy="0"/>
          <a:chOff x="0" y="0"/>
          <a:chExt cx="0" cy="0"/>
        </a:xfrm>
      </p:grpSpPr>
      <p:pic>
        <p:nvPicPr>
          <p:cNvPr id="5" name="Picture 4" descr="Close-up of a colorful object&#10;&#10;Description automatically generated">
            <a:extLst>
              <a:ext uri="{FF2B5EF4-FFF2-40B4-BE49-F238E27FC236}">
                <a16:creationId xmlns:a16="http://schemas.microsoft.com/office/drawing/2014/main" id="{EABFCEBC-4FAD-6E7C-F24E-5BA56BA0DF7E}"/>
              </a:ext>
            </a:extLst>
          </p:cNvPr>
          <p:cNvPicPr/>
          <p:nvPr userDrawn="1"/>
        </p:nvPicPr>
        <p:blipFill rotWithShape="1">
          <a:blip r:embed="rId2">
            <a:alphaModFix amt="17000"/>
          </a:blip>
          <a:srcRect l="2211" t="6288" r="46692" b="-682"/>
          <a:stretch>
            <a:fillRect/>
          </a:stretch>
        </p:blipFill>
        <p:spPr>
          <a:xfrm>
            <a:off x="0" y="540327"/>
            <a:ext cx="8257522" cy="9693437"/>
          </a:xfrm>
          <a:prstGeom prst="rect">
            <a:avLst/>
          </a:prstGeom>
          <a:solidFill>
            <a:srgbClr val="FAF3EE">
              <a:alpha val="0"/>
            </a:srgbClr>
          </a:solidFill>
        </p:spPr>
      </p:pic>
      <p:sp>
        <p:nvSpPr>
          <p:cNvPr id="2" name="Title 1"/>
          <p:cNvSpPr>
            <a:spLocks noGrp="1"/>
          </p:cNvSpPr>
          <p:nvPr>
            <p:ph type="title"/>
          </p:nvPr>
        </p:nvSpPr>
        <p:spPr>
          <a:xfrm>
            <a:off x="457200" y="1219776"/>
            <a:ext cx="6854760" cy="325923"/>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0DE70E27-0364-56D1-6096-120084214F1F}"/>
              </a:ext>
            </a:extLst>
          </p:cNvPr>
          <p:cNvSpPr>
            <a:spLocks noGrp="1"/>
          </p:cNvSpPr>
          <p:nvPr>
            <p:ph type="sldNum" sz="quarter" idx="12"/>
          </p:nvPr>
        </p:nvSpPr>
        <p:spPr>
          <a:xfrm>
            <a:off x="5489258" y="9322649"/>
            <a:ext cx="1748790" cy="535517"/>
          </a:xfrm>
        </p:spPr>
        <p:txBody>
          <a:bodyPr rIns="0" anchor="ctr"/>
          <a:lstStyle>
            <a:lvl1pPr algn="r">
              <a:defRPr sz="1200"/>
            </a:lvl1pPr>
          </a:lstStyle>
          <a:p>
            <a:fld id="{BF64B658-AF8F-7D4C-AC24-1E662CA57B6D}" type="slidenum">
              <a:rPr lang="en-US" smtClean="0"/>
              <a:pPr/>
              <a:t>‹#›</a:t>
            </a:fld>
            <a:endParaRPr lang="en-US"/>
          </a:p>
        </p:txBody>
      </p:sp>
      <p:pic>
        <p:nvPicPr>
          <p:cNvPr id="4" name="Picture 4">
            <a:extLst>
              <a:ext uri="{FF2B5EF4-FFF2-40B4-BE49-F238E27FC236}">
                <a16:creationId xmlns:a16="http://schemas.microsoft.com/office/drawing/2014/main" id="{3A7A6D68-C2E0-D9FF-8724-4EA064C42F1B}"/>
              </a:ext>
            </a:extLst>
          </p:cNvPr>
          <p:cNvPicPr>
            <a:picLocks noChangeAspect="1" noChangeArrowheads="1"/>
          </p:cNvPicPr>
          <p:nvPr userDrawn="1"/>
        </p:nvPicPr>
        <p:blipFill>
          <a:blip r:embed="rId3">
            <a:alphaModFix amt="50000"/>
            <a:extLst>
              <a:ext uri="{28A0092B-C50C-407E-A947-70E740481C1C}">
                <a14:useLocalDpi xmlns:a14="http://schemas.microsoft.com/office/drawing/2010/main" val="0"/>
              </a:ext>
            </a:extLst>
          </a:blip>
          <a:srcRect/>
          <a:stretch>
            <a:fillRect/>
          </a:stretch>
        </p:blipFill>
        <p:spPr bwMode="auto">
          <a:xfrm>
            <a:off x="457200" y="9471181"/>
            <a:ext cx="1110466" cy="2367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9238670-F718-DF06-6E09-4968993F1166}"/>
              </a:ext>
            </a:extLst>
          </p:cNvPr>
          <p:cNvPicPr>
            <a:picLocks noChangeAspect="1"/>
          </p:cNvPicPr>
          <p:nvPr userDrawn="1"/>
        </p:nvPicPr>
        <p:blipFill>
          <a:blip r:embed="rId4">
            <a:alphaModFix amt="50000"/>
            <a:extLst>
              <a:ext uri="{28A0092B-C50C-407E-A947-70E740481C1C}">
                <a14:useLocalDpi xmlns:a14="http://schemas.microsoft.com/office/drawing/2010/main" val="0"/>
              </a:ext>
            </a:extLst>
          </a:blip>
          <a:srcRect/>
          <a:stretch>
            <a:fillRect/>
          </a:stretch>
        </p:blipFill>
        <p:spPr>
          <a:xfrm flipH="1">
            <a:off x="0" y="0"/>
            <a:ext cx="7772400" cy="540327"/>
          </a:xfrm>
          <a:prstGeom prst="rect">
            <a:avLst/>
          </a:prstGeom>
        </p:spPr>
      </p:pic>
    </p:spTree>
    <p:extLst>
      <p:ext uri="{BB962C8B-B14F-4D97-AF65-F5344CB8AC3E}">
        <p14:creationId xmlns:p14="http://schemas.microsoft.com/office/powerpoint/2010/main" val="2588755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3.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slideLayout" Target="../slideLayouts/slideLayout12.xml"/><Relationship Id="rId7" Type="http://schemas.openxmlformats.org/officeDocument/2006/relationships/image" Target="../media/image1.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4.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1641" y="424619"/>
            <a:ext cx="7430598" cy="1319509"/>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171644" y="1744128"/>
            <a:ext cx="7429119" cy="2535053"/>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6957128"/>
      </p:ext>
    </p:extLst>
  </p:cSld>
  <p:clrMap bg1="lt1" tx1="dk1" bg2="lt2" tx2="dk2" accent1="accent1" accent2="accent2" accent3="accent3" accent4="accent4" accent5="accent5" accent6="accent6" hlink="hlink" folHlink="folHlink"/>
  <p:sldLayoutIdLst>
    <p:sldLayoutId id="2147483661" r:id="rId1"/>
  </p:sldLayoutIdLst>
  <p:transition>
    <p:fade/>
  </p:transition>
  <p:hf hdr="0" ftr="0" dt="0"/>
  <p:txStyles>
    <p:titleStyle>
      <a:lvl1pPr algn="l" defTabSz="1148827" rtl="0" eaLnBrk="1" latinLnBrk="0" hangingPunct="1">
        <a:lnSpc>
          <a:spcPct val="90000"/>
        </a:lnSpc>
        <a:spcBef>
          <a:spcPct val="0"/>
        </a:spcBef>
        <a:buNone/>
        <a:defRPr lang="en-US" sz="5911" b="0" kern="1200" cap="none" spc="-126"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422338" marR="0" indent="-422338" algn="l" defTabSz="1148827" rtl="0" eaLnBrk="1" fontAlgn="auto" latinLnBrk="0" hangingPunct="1">
        <a:lnSpc>
          <a:spcPct val="90000"/>
        </a:lnSpc>
        <a:spcBef>
          <a:spcPct val="20000"/>
        </a:spcBef>
        <a:spcAft>
          <a:spcPts val="0"/>
        </a:spcAft>
        <a:buClrTx/>
        <a:buSzPct val="90000"/>
        <a:buFont typeface="Arial" pitchFamily="34" charset="0"/>
        <a:buChar char="•"/>
        <a:tabLst/>
        <a:defRPr sz="4927" kern="1200" spc="0" baseline="0">
          <a:gradFill>
            <a:gsLst>
              <a:gs pos="1250">
                <a:schemeClr val="tx1"/>
              </a:gs>
              <a:gs pos="100000">
                <a:schemeClr val="tx1"/>
              </a:gs>
            </a:gsLst>
            <a:lin ang="5400000" scaled="0"/>
          </a:gradFill>
          <a:latin typeface="+mj-lt"/>
          <a:ea typeface="+mn-ea"/>
          <a:cs typeface="+mn-cs"/>
        </a:defRPr>
      </a:lvl1pPr>
      <a:lvl2pPr marL="719540" marR="0" indent="-297200" algn="l" defTabSz="1148827" rtl="0" eaLnBrk="1" fontAlgn="auto" latinLnBrk="0" hangingPunct="1">
        <a:lnSpc>
          <a:spcPct val="90000"/>
        </a:lnSpc>
        <a:spcBef>
          <a:spcPct val="20000"/>
        </a:spcBef>
        <a:spcAft>
          <a:spcPts val="0"/>
        </a:spcAft>
        <a:buClrTx/>
        <a:buSzPct val="90000"/>
        <a:buFont typeface="Arial" pitchFamily="34" charset="0"/>
        <a:buChar char="•"/>
        <a:tabLst/>
        <a:defRPr sz="2955" kern="1200" spc="0" baseline="0">
          <a:gradFill>
            <a:gsLst>
              <a:gs pos="1250">
                <a:schemeClr val="tx1"/>
              </a:gs>
              <a:gs pos="100000">
                <a:schemeClr val="tx1"/>
              </a:gs>
            </a:gsLst>
            <a:lin ang="5400000" scaled="0"/>
          </a:gradFill>
          <a:latin typeface="+mn-lt"/>
          <a:ea typeface="+mn-ea"/>
          <a:cs typeface="+mn-cs"/>
        </a:defRPr>
      </a:lvl2pPr>
      <a:lvl3pPr marL="985456" marR="0" indent="-281560" algn="l" defTabSz="1148827" rtl="0" eaLnBrk="1" fontAlgn="auto" latinLnBrk="0" hangingPunct="1">
        <a:lnSpc>
          <a:spcPct val="90000"/>
        </a:lnSpc>
        <a:spcBef>
          <a:spcPct val="20000"/>
        </a:spcBef>
        <a:spcAft>
          <a:spcPts val="0"/>
        </a:spcAft>
        <a:buClrTx/>
        <a:buSzPct val="90000"/>
        <a:buFont typeface="Arial" pitchFamily="34" charset="0"/>
        <a:buChar char="•"/>
        <a:tabLst/>
        <a:defRPr sz="2464" kern="1200" spc="0" baseline="0">
          <a:gradFill>
            <a:gsLst>
              <a:gs pos="1250">
                <a:schemeClr val="tx1"/>
              </a:gs>
              <a:gs pos="100000">
                <a:schemeClr val="tx1"/>
              </a:gs>
            </a:gsLst>
            <a:lin ang="5400000" scaled="0"/>
          </a:gradFill>
          <a:latin typeface="+mn-lt"/>
          <a:ea typeface="+mn-ea"/>
          <a:cs typeface="+mn-cs"/>
        </a:defRPr>
      </a:lvl3pPr>
      <a:lvl4pPr marL="1267015" marR="0" indent="-281560" algn="l" defTabSz="1148827" rtl="0" eaLnBrk="1" fontAlgn="auto" latinLnBrk="0" hangingPunct="1">
        <a:lnSpc>
          <a:spcPct val="90000"/>
        </a:lnSpc>
        <a:spcBef>
          <a:spcPct val="20000"/>
        </a:spcBef>
        <a:spcAft>
          <a:spcPts val="0"/>
        </a:spcAft>
        <a:buClrTx/>
        <a:buSzPct val="90000"/>
        <a:buFont typeface="Arial" pitchFamily="34" charset="0"/>
        <a:buChar char="•"/>
        <a:tabLst/>
        <a:defRPr sz="2217" kern="1200" spc="0" baseline="0">
          <a:gradFill>
            <a:gsLst>
              <a:gs pos="1250">
                <a:schemeClr val="tx1"/>
              </a:gs>
              <a:gs pos="100000">
                <a:schemeClr val="tx1"/>
              </a:gs>
            </a:gsLst>
            <a:lin ang="5400000" scaled="0"/>
          </a:gradFill>
          <a:latin typeface="+mn-lt"/>
          <a:ea typeface="+mn-ea"/>
          <a:cs typeface="+mn-cs"/>
        </a:defRPr>
      </a:lvl4pPr>
      <a:lvl5pPr marL="1548574" marR="0" indent="-281560" algn="l" defTabSz="1148827" rtl="0" eaLnBrk="1" fontAlgn="auto" latinLnBrk="0" hangingPunct="1">
        <a:lnSpc>
          <a:spcPct val="90000"/>
        </a:lnSpc>
        <a:spcBef>
          <a:spcPct val="20000"/>
        </a:spcBef>
        <a:spcAft>
          <a:spcPts val="0"/>
        </a:spcAft>
        <a:buClrTx/>
        <a:buSzPct val="90000"/>
        <a:buFont typeface="Arial" pitchFamily="34" charset="0"/>
        <a:buChar char="•"/>
        <a:tabLst/>
        <a:defRPr sz="2217" kern="1200" spc="0" baseline="0">
          <a:gradFill>
            <a:gsLst>
              <a:gs pos="1250">
                <a:schemeClr val="tx1"/>
              </a:gs>
              <a:gs pos="100000">
                <a:schemeClr val="tx1"/>
              </a:gs>
            </a:gsLst>
            <a:lin ang="5400000" scaled="0"/>
          </a:gradFill>
          <a:latin typeface="+mn-lt"/>
          <a:ea typeface="+mn-ea"/>
          <a:cs typeface="+mn-cs"/>
        </a:defRPr>
      </a:lvl5pPr>
      <a:lvl6pPr marL="3159273" indent="-287207" algn="l" defTabSz="1148827" rtl="0" eaLnBrk="1" latinLnBrk="0" hangingPunct="1">
        <a:spcBef>
          <a:spcPct val="20000"/>
        </a:spcBef>
        <a:buFont typeface="Arial" pitchFamily="34" charset="0"/>
        <a:buChar char="•"/>
        <a:defRPr sz="2464" kern="1200">
          <a:solidFill>
            <a:schemeClr val="tx1"/>
          </a:solidFill>
          <a:latin typeface="+mn-lt"/>
          <a:ea typeface="+mn-ea"/>
          <a:cs typeface="+mn-cs"/>
        </a:defRPr>
      </a:lvl6pPr>
      <a:lvl7pPr marL="3733688" indent="-287207" algn="l" defTabSz="1148827" rtl="0" eaLnBrk="1" latinLnBrk="0" hangingPunct="1">
        <a:spcBef>
          <a:spcPct val="20000"/>
        </a:spcBef>
        <a:buFont typeface="Arial" pitchFamily="34" charset="0"/>
        <a:buChar char="•"/>
        <a:defRPr sz="2464" kern="1200">
          <a:solidFill>
            <a:schemeClr val="tx1"/>
          </a:solidFill>
          <a:latin typeface="+mn-lt"/>
          <a:ea typeface="+mn-ea"/>
          <a:cs typeface="+mn-cs"/>
        </a:defRPr>
      </a:lvl7pPr>
      <a:lvl8pPr marL="4308101" indent="-287207" algn="l" defTabSz="1148827" rtl="0" eaLnBrk="1" latinLnBrk="0" hangingPunct="1">
        <a:spcBef>
          <a:spcPct val="20000"/>
        </a:spcBef>
        <a:buFont typeface="Arial" pitchFamily="34" charset="0"/>
        <a:buChar char="•"/>
        <a:defRPr sz="2464" kern="1200">
          <a:solidFill>
            <a:schemeClr val="tx1"/>
          </a:solidFill>
          <a:latin typeface="+mn-lt"/>
          <a:ea typeface="+mn-ea"/>
          <a:cs typeface="+mn-cs"/>
        </a:defRPr>
      </a:lvl8pPr>
      <a:lvl9pPr marL="4882515" indent="-287207" algn="l" defTabSz="1148827" rtl="0" eaLnBrk="1" latinLnBrk="0" hangingPunct="1">
        <a:spcBef>
          <a:spcPct val="20000"/>
        </a:spcBef>
        <a:buFont typeface="Arial" pitchFamily="34" charset="0"/>
        <a:buChar char="•"/>
        <a:defRPr sz="2464" kern="1200">
          <a:solidFill>
            <a:schemeClr val="tx1"/>
          </a:solidFill>
          <a:latin typeface="+mn-lt"/>
          <a:ea typeface="+mn-ea"/>
          <a:cs typeface="+mn-cs"/>
        </a:defRPr>
      </a:lvl9pPr>
    </p:bodyStyle>
    <p:otherStyle>
      <a:defPPr>
        <a:defRPr lang="en-US"/>
      </a:defPPr>
      <a:lvl1pPr marL="0" algn="l" defTabSz="1148827" rtl="0" eaLnBrk="1" latinLnBrk="0" hangingPunct="1">
        <a:defRPr sz="2217" kern="1200">
          <a:solidFill>
            <a:schemeClr val="tx1"/>
          </a:solidFill>
          <a:latin typeface="+mn-lt"/>
          <a:ea typeface="+mn-ea"/>
          <a:cs typeface="+mn-cs"/>
        </a:defRPr>
      </a:lvl1pPr>
      <a:lvl2pPr marL="574412" algn="l" defTabSz="1148827" rtl="0" eaLnBrk="1" latinLnBrk="0" hangingPunct="1">
        <a:defRPr sz="2217" kern="1200">
          <a:solidFill>
            <a:schemeClr val="tx1"/>
          </a:solidFill>
          <a:latin typeface="+mn-lt"/>
          <a:ea typeface="+mn-ea"/>
          <a:cs typeface="+mn-cs"/>
        </a:defRPr>
      </a:lvl2pPr>
      <a:lvl3pPr marL="1148827" algn="l" defTabSz="1148827" rtl="0" eaLnBrk="1" latinLnBrk="0" hangingPunct="1">
        <a:defRPr sz="2217" kern="1200">
          <a:solidFill>
            <a:schemeClr val="tx1"/>
          </a:solidFill>
          <a:latin typeface="+mn-lt"/>
          <a:ea typeface="+mn-ea"/>
          <a:cs typeface="+mn-cs"/>
        </a:defRPr>
      </a:lvl3pPr>
      <a:lvl4pPr marL="1723239" algn="l" defTabSz="1148827" rtl="0" eaLnBrk="1" latinLnBrk="0" hangingPunct="1">
        <a:defRPr sz="2217" kern="1200">
          <a:solidFill>
            <a:schemeClr val="tx1"/>
          </a:solidFill>
          <a:latin typeface="+mn-lt"/>
          <a:ea typeface="+mn-ea"/>
          <a:cs typeface="+mn-cs"/>
        </a:defRPr>
      </a:lvl4pPr>
      <a:lvl5pPr marL="2297653" algn="l" defTabSz="1148827" rtl="0" eaLnBrk="1" latinLnBrk="0" hangingPunct="1">
        <a:defRPr sz="2217" kern="1200">
          <a:solidFill>
            <a:schemeClr val="tx1"/>
          </a:solidFill>
          <a:latin typeface="+mn-lt"/>
          <a:ea typeface="+mn-ea"/>
          <a:cs typeface="+mn-cs"/>
        </a:defRPr>
      </a:lvl5pPr>
      <a:lvl6pPr marL="2872067" algn="l" defTabSz="1148827" rtl="0" eaLnBrk="1" latinLnBrk="0" hangingPunct="1">
        <a:defRPr sz="2217" kern="1200">
          <a:solidFill>
            <a:schemeClr val="tx1"/>
          </a:solidFill>
          <a:latin typeface="+mn-lt"/>
          <a:ea typeface="+mn-ea"/>
          <a:cs typeface="+mn-cs"/>
        </a:defRPr>
      </a:lvl6pPr>
      <a:lvl7pPr marL="3446480" algn="l" defTabSz="1148827" rtl="0" eaLnBrk="1" latinLnBrk="0" hangingPunct="1">
        <a:defRPr sz="2217" kern="1200">
          <a:solidFill>
            <a:schemeClr val="tx1"/>
          </a:solidFill>
          <a:latin typeface="+mn-lt"/>
          <a:ea typeface="+mn-ea"/>
          <a:cs typeface="+mn-cs"/>
        </a:defRPr>
      </a:lvl7pPr>
      <a:lvl8pPr marL="4020893" algn="l" defTabSz="1148827" rtl="0" eaLnBrk="1" latinLnBrk="0" hangingPunct="1">
        <a:defRPr sz="2217" kern="1200">
          <a:solidFill>
            <a:schemeClr val="tx1"/>
          </a:solidFill>
          <a:latin typeface="+mn-lt"/>
          <a:ea typeface="+mn-ea"/>
          <a:cs typeface="+mn-cs"/>
        </a:defRPr>
      </a:lvl8pPr>
      <a:lvl9pPr marL="4595307" algn="l" defTabSz="1148827" rtl="0" eaLnBrk="1" latinLnBrk="0" hangingPunct="1">
        <a:defRPr sz="2217"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70" userDrawn="1">
          <p15:clr>
            <a:srgbClr val="5ACBF0"/>
          </p15:clr>
        </p15:guide>
        <p15:guide id="2" pos="108" userDrawn="1">
          <p15:clr>
            <a:srgbClr val="5ACBF0"/>
          </p15:clr>
        </p15:guide>
        <p15:guide id="3" pos="468" userDrawn="1">
          <p15:clr>
            <a:srgbClr val="5ACBF0"/>
          </p15:clr>
        </p15:guide>
        <p15:guide id="4" pos="828" userDrawn="1">
          <p15:clr>
            <a:srgbClr val="5ACBF0"/>
          </p15:clr>
        </p15:guide>
        <p15:guide id="5" pos="1188" userDrawn="1">
          <p15:clr>
            <a:srgbClr val="5ACBF0"/>
          </p15:clr>
        </p15:guide>
        <p15:guide id="6" pos="1548" userDrawn="1">
          <p15:clr>
            <a:srgbClr val="5ACBF0"/>
          </p15:clr>
        </p15:guide>
        <p15:guide id="7" pos="1909" userDrawn="1">
          <p15:clr>
            <a:srgbClr val="5ACBF0"/>
          </p15:clr>
        </p15:guide>
        <p15:guide id="8" pos="2268" userDrawn="1">
          <p15:clr>
            <a:srgbClr val="5ACBF0"/>
          </p15:clr>
        </p15:guide>
        <p15:guide id="9" pos="2628" userDrawn="1">
          <p15:clr>
            <a:srgbClr val="5ACBF0"/>
          </p15:clr>
        </p15:guide>
        <p15:guide id="10" pos="2987" userDrawn="1">
          <p15:clr>
            <a:srgbClr val="5ACBF0"/>
          </p15:clr>
        </p15:guide>
        <p15:guide id="11" pos="3347" userDrawn="1">
          <p15:clr>
            <a:srgbClr val="5ACBF0"/>
          </p15:clr>
        </p15:guide>
        <p15:guide id="12" pos="3708" userDrawn="1">
          <p15:clr>
            <a:srgbClr val="5ACBF0"/>
          </p15:clr>
        </p15:guide>
        <p15:guide id="13" pos="4068" userDrawn="1">
          <p15:clr>
            <a:srgbClr val="5ACBF0"/>
          </p15:clr>
        </p15:guide>
        <p15:guide id="14" pos="4428" userDrawn="1">
          <p15:clr>
            <a:srgbClr val="5ACBF0"/>
          </p15:clr>
        </p15:guide>
        <p15:guide id="15" pos="4788" userDrawn="1">
          <p15:clr>
            <a:srgbClr val="5ACBF0"/>
          </p15:clr>
        </p15:guide>
        <p15:guide id="16" pos="180" userDrawn="1">
          <p15:clr>
            <a:srgbClr val="C35EA4"/>
          </p15:clr>
        </p15:guide>
        <p15:guide id="17" pos="4715" userDrawn="1">
          <p15:clr>
            <a:srgbClr val="C35EA4"/>
          </p15:clr>
        </p15:guide>
        <p15:guide id="18" orient="horz" pos="1097" userDrawn="1">
          <p15:clr>
            <a:srgbClr val="5ACBF0"/>
          </p15:clr>
        </p15:guide>
        <p15:guide id="19" orient="horz" pos="1926" userDrawn="1">
          <p15:clr>
            <a:srgbClr val="5ACBF0"/>
          </p15:clr>
        </p15:guide>
        <p15:guide id="20" orient="horz" pos="2754" userDrawn="1">
          <p15:clr>
            <a:srgbClr val="5ACBF0"/>
          </p15:clr>
        </p15:guide>
        <p15:guide id="21" orient="horz" pos="3582" userDrawn="1">
          <p15:clr>
            <a:srgbClr val="5ACBF0"/>
          </p15:clr>
        </p15:guide>
        <p15:guide id="22" orient="horz" pos="4411" userDrawn="1">
          <p15:clr>
            <a:srgbClr val="5ACBF0"/>
          </p15:clr>
        </p15:guide>
        <p15:guide id="23" orient="horz" pos="5239" userDrawn="1">
          <p15:clr>
            <a:srgbClr val="5ACBF0"/>
          </p15:clr>
        </p15:guide>
        <p15:guide id="24" orient="horz" pos="6067" userDrawn="1">
          <p15:clr>
            <a:srgbClr val="5ACBF0"/>
          </p15:clr>
        </p15:guide>
        <p15:guide id="25" orient="horz" pos="435" userDrawn="1">
          <p15:clr>
            <a:srgbClr val="C35EA4"/>
          </p15:clr>
        </p15:guide>
        <p15:guide id="26" orient="horz" pos="5902"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9791" y="455849"/>
            <a:ext cx="6854760" cy="32592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457200" y="1890695"/>
            <a:ext cx="6854760" cy="93692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7772400" cy="100584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1"/>
            <a:ext cx="373075" cy="858317"/>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186538" cy="42915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rot="5400000">
            <a:off x="3219361" y="4592004"/>
            <a:ext cx="10058400" cy="874395"/>
          </a:xfrm>
          <a:prstGeom prst="rect">
            <a:avLst/>
          </a:prstGeom>
        </p:spPr>
      </p:pic>
    </p:spTree>
    <p:extLst>
      <p:ext uri="{BB962C8B-B14F-4D97-AF65-F5344CB8AC3E}">
        <p14:creationId xmlns:p14="http://schemas.microsoft.com/office/powerpoint/2010/main" val="2798079178"/>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3" r:id="rId3"/>
  </p:sldLayoutIdLst>
  <p:transition>
    <p:fade/>
  </p:transition>
  <p:hf hdr="0" ftr="0" dt="0"/>
  <p:txStyles>
    <p:titleStyle>
      <a:lvl1pPr algn="l" defTabSz="524695" rtl="0" eaLnBrk="1" latinLnBrk="0" hangingPunct="1">
        <a:lnSpc>
          <a:spcPct val="100000"/>
        </a:lnSpc>
        <a:spcBef>
          <a:spcPct val="0"/>
        </a:spcBef>
        <a:buNone/>
        <a:defRPr lang="en-US" sz="2118" b="0" kern="1200" cap="none" spc="-28" baseline="0" dirty="0" smtClean="0">
          <a:ln w="3175">
            <a:noFill/>
          </a:ln>
          <a:solidFill>
            <a:srgbClr val="091F2C"/>
          </a:solidFill>
          <a:effectLst/>
          <a:latin typeface="+mj-lt"/>
          <a:ea typeface="+mn-ea"/>
          <a:cs typeface="Segoe UI" pitchFamily="34" charset="0"/>
        </a:defRPr>
      </a:lvl1pPr>
    </p:titleStyle>
    <p:bodyStyle>
      <a:lvl1pPr marL="128595"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88" kern="1200" spc="0" baseline="0">
          <a:solidFill>
            <a:schemeClr val="tx1"/>
          </a:solidFill>
          <a:latin typeface="+mn-lt"/>
          <a:ea typeface="+mn-ea"/>
          <a:cs typeface="Segoe UI" panose="020B0502040204020203" pitchFamily="34" charset="0"/>
        </a:defRPr>
      </a:lvl1pPr>
      <a:lvl2pPr marL="257189"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35" kern="1200" spc="0" baseline="0">
          <a:solidFill>
            <a:schemeClr val="tx1"/>
          </a:solidFill>
          <a:latin typeface="+mn-lt"/>
          <a:ea typeface="+mn-ea"/>
          <a:cs typeface="+mn-cs"/>
        </a:defRPr>
      </a:lvl2pPr>
      <a:lvl3pPr marL="369709" marR="0" indent="-112520"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27" kern="1200" spc="0" baseline="0">
          <a:solidFill>
            <a:schemeClr val="tx1"/>
          </a:solidFill>
          <a:latin typeface="+mn-lt"/>
          <a:ea typeface="+mn-ea"/>
          <a:cs typeface="+mn-cs"/>
        </a:defRPr>
      </a:lvl3pPr>
      <a:lvl4pPr marL="474192" marR="0" indent="-101804"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4pPr>
      <a:lvl5pPr marL="575995" marR="0" indent="-94659"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5pPr>
      <a:lvl6pPr marL="1442912"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705260"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67608"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229956"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24695" rtl="0" eaLnBrk="1" latinLnBrk="0" hangingPunct="1">
        <a:defRPr sz="1013" kern="1200">
          <a:solidFill>
            <a:schemeClr val="tx1"/>
          </a:solidFill>
          <a:latin typeface="+mn-lt"/>
          <a:ea typeface="+mn-ea"/>
          <a:cs typeface="+mn-cs"/>
        </a:defRPr>
      </a:lvl1pPr>
      <a:lvl2pPr marL="262348" algn="l" defTabSz="524695" rtl="0" eaLnBrk="1" latinLnBrk="0" hangingPunct="1">
        <a:defRPr sz="1013" kern="1200">
          <a:solidFill>
            <a:schemeClr val="tx1"/>
          </a:solidFill>
          <a:latin typeface="+mn-lt"/>
          <a:ea typeface="+mn-ea"/>
          <a:cs typeface="+mn-cs"/>
        </a:defRPr>
      </a:lvl2pPr>
      <a:lvl3pPr marL="524695" algn="l" defTabSz="524695" rtl="0" eaLnBrk="1" latinLnBrk="0" hangingPunct="1">
        <a:defRPr sz="1013" kern="1200">
          <a:solidFill>
            <a:schemeClr val="tx1"/>
          </a:solidFill>
          <a:latin typeface="+mn-lt"/>
          <a:ea typeface="+mn-ea"/>
          <a:cs typeface="+mn-cs"/>
        </a:defRPr>
      </a:lvl3pPr>
      <a:lvl4pPr marL="787043" algn="l" defTabSz="524695" rtl="0" eaLnBrk="1" latinLnBrk="0" hangingPunct="1">
        <a:defRPr sz="1013" kern="1200">
          <a:solidFill>
            <a:schemeClr val="tx1"/>
          </a:solidFill>
          <a:latin typeface="+mn-lt"/>
          <a:ea typeface="+mn-ea"/>
          <a:cs typeface="+mn-cs"/>
        </a:defRPr>
      </a:lvl4pPr>
      <a:lvl5pPr marL="1049391" algn="l" defTabSz="524695" rtl="0" eaLnBrk="1" latinLnBrk="0" hangingPunct="1">
        <a:defRPr sz="1013" kern="1200">
          <a:solidFill>
            <a:schemeClr val="tx1"/>
          </a:solidFill>
          <a:latin typeface="+mn-lt"/>
          <a:ea typeface="+mn-ea"/>
          <a:cs typeface="+mn-cs"/>
        </a:defRPr>
      </a:lvl5pPr>
      <a:lvl6pPr marL="1311739" algn="l" defTabSz="524695" rtl="0" eaLnBrk="1" latinLnBrk="0" hangingPunct="1">
        <a:defRPr sz="1013" kern="1200">
          <a:solidFill>
            <a:schemeClr val="tx1"/>
          </a:solidFill>
          <a:latin typeface="+mn-lt"/>
          <a:ea typeface="+mn-ea"/>
          <a:cs typeface="+mn-cs"/>
        </a:defRPr>
      </a:lvl6pPr>
      <a:lvl7pPr marL="1574086" algn="l" defTabSz="524695" rtl="0" eaLnBrk="1" latinLnBrk="0" hangingPunct="1">
        <a:defRPr sz="1013" kern="1200">
          <a:solidFill>
            <a:schemeClr val="tx1"/>
          </a:solidFill>
          <a:latin typeface="+mn-lt"/>
          <a:ea typeface="+mn-ea"/>
          <a:cs typeface="+mn-cs"/>
        </a:defRPr>
      </a:lvl7pPr>
      <a:lvl8pPr marL="1836434" algn="l" defTabSz="524695" rtl="0" eaLnBrk="1" latinLnBrk="0" hangingPunct="1">
        <a:defRPr sz="1013" kern="1200">
          <a:solidFill>
            <a:schemeClr val="tx1"/>
          </a:solidFill>
          <a:latin typeface="+mn-lt"/>
          <a:ea typeface="+mn-ea"/>
          <a:cs typeface="+mn-cs"/>
        </a:defRPr>
      </a:lvl8pPr>
      <a:lvl9pPr marL="2098782" algn="l" defTabSz="524695"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26" userDrawn="1">
          <p15:clr>
            <a:srgbClr val="C35EA4"/>
          </p15:clr>
        </p15:guide>
        <p15:guide id="17" pos="5222" userDrawn="1">
          <p15:clr>
            <a:srgbClr val="C35EA4"/>
          </p15:clr>
        </p15:guide>
        <p15:guide id="25" orient="horz" pos="317" userDrawn="1">
          <p15:clr>
            <a:srgbClr val="C35EA4"/>
          </p15:clr>
        </p15:guide>
        <p15:guide id="26" orient="horz" pos="6653" userDrawn="1">
          <p15:clr>
            <a:srgbClr val="C35EA4"/>
          </p15:clr>
        </p15:guide>
        <p15:guide id="27" orient="horz" pos="158" userDrawn="1">
          <p15:clr>
            <a:srgbClr val="A4A3A4"/>
          </p15:clr>
        </p15:guide>
        <p15:guide id="28" pos="163" userDrawn="1">
          <p15:clr>
            <a:srgbClr val="A4A3A4"/>
          </p15:clr>
        </p15:guide>
        <p15:guide id="29" orient="horz" pos="6811" userDrawn="1">
          <p15:clr>
            <a:srgbClr val="A4A3A4"/>
          </p15:clr>
        </p15:guide>
        <p15:guide id="30" pos="5386" userDrawn="1">
          <p15:clr>
            <a:srgbClr val="A4A3A4"/>
          </p15:clr>
        </p15:guide>
        <p15:guide id="31" orient="horz" pos="670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9791" y="455849"/>
            <a:ext cx="6854760" cy="32592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457200" y="1890695"/>
            <a:ext cx="6854760" cy="93692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7772400" cy="100584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1"/>
            <a:ext cx="373075" cy="858317"/>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186538" cy="42915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rot="5400000">
            <a:off x="3219361" y="4592004"/>
            <a:ext cx="10058400" cy="874395"/>
          </a:xfrm>
          <a:prstGeom prst="rect">
            <a:avLst/>
          </a:prstGeom>
        </p:spPr>
      </p:pic>
    </p:spTree>
    <p:extLst>
      <p:ext uri="{BB962C8B-B14F-4D97-AF65-F5344CB8AC3E}">
        <p14:creationId xmlns:p14="http://schemas.microsoft.com/office/powerpoint/2010/main" val="399781372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Lst>
  <p:transition>
    <p:fade/>
  </p:transition>
  <p:hf hdr="0" ftr="0" dt="0"/>
  <p:txStyles>
    <p:titleStyle>
      <a:lvl1pPr algn="l" defTabSz="524695" rtl="0" eaLnBrk="1" latinLnBrk="0" hangingPunct="1">
        <a:lnSpc>
          <a:spcPct val="100000"/>
        </a:lnSpc>
        <a:spcBef>
          <a:spcPct val="0"/>
        </a:spcBef>
        <a:buNone/>
        <a:defRPr lang="en-US" sz="2118" b="0" kern="1200" cap="none" spc="-28" baseline="0" dirty="0" smtClean="0">
          <a:ln w="3175">
            <a:noFill/>
          </a:ln>
          <a:solidFill>
            <a:srgbClr val="091F2C"/>
          </a:solidFill>
          <a:effectLst/>
          <a:latin typeface="+mj-lt"/>
          <a:ea typeface="+mn-ea"/>
          <a:cs typeface="Segoe UI" pitchFamily="34" charset="0"/>
        </a:defRPr>
      </a:lvl1pPr>
    </p:titleStyle>
    <p:bodyStyle>
      <a:lvl1pPr marL="128595"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88" kern="1200" spc="0" baseline="0">
          <a:solidFill>
            <a:schemeClr val="tx1"/>
          </a:solidFill>
          <a:latin typeface="+mn-lt"/>
          <a:ea typeface="+mn-ea"/>
          <a:cs typeface="Segoe UI" panose="020B0502040204020203" pitchFamily="34" charset="0"/>
        </a:defRPr>
      </a:lvl1pPr>
      <a:lvl2pPr marL="257189"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35" kern="1200" spc="0" baseline="0">
          <a:solidFill>
            <a:schemeClr val="tx1"/>
          </a:solidFill>
          <a:latin typeface="+mn-lt"/>
          <a:ea typeface="+mn-ea"/>
          <a:cs typeface="+mn-cs"/>
        </a:defRPr>
      </a:lvl2pPr>
      <a:lvl3pPr marL="369709" marR="0" indent="-112520"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27" kern="1200" spc="0" baseline="0">
          <a:solidFill>
            <a:schemeClr val="tx1"/>
          </a:solidFill>
          <a:latin typeface="+mn-lt"/>
          <a:ea typeface="+mn-ea"/>
          <a:cs typeface="+mn-cs"/>
        </a:defRPr>
      </a:lvl3pPr>
      <a:lvl4pPr marL="474192" marR="0" indent="-101804"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4pPr>
      <a:lvl5pPr marL="575995" marR="0" indent="-94659"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5pPr>
      <a:lvl6pPr marL="1442912"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705260"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67608"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229956"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24695" rtl="0" eaLnBrk="1" latinLnBrk="0" hangingPunct="1">
        <a:defRPr sz="1013" kern="1200">
          <a:solidFill>
            <a:schemeClr val="tx1"/>
          </a:solidFill>
          <a:latin typeface="+mn-lt"/>
          <a:ea typeface="+mn-ea"/>
          <a:cs typeface="+mn-cs"/>
        </a:defRPr>
      </a:lvl1pPr>
      <a:lvl2pPr marL="262348" algn="l" defTabSz="524695" rtl="0" eaLnBrk="1" latinLnBrk="0" hangingPunct="1">
        <a:defRPr sz="1013" kern="1200">
          <a:solidFill>
            <a:schemeClr val="tx1"/>
          </a:solidFill>
          <a:latin typeface="+mn-lt"/>
          <a:ea typeface="+mn-ea"/>
          <a:cs typeface="+mn-cs"/>
        </a:defRPr>
      </a:lvl2pPr>
      <a:lvl3pPr marL="524695" algn="l" defTabSz="524695" rtl="0" eaLnBrk="1" latinLnBrk="0" hangingPunct="1">
        <a:defRPr sz="1013" kern="1200">
          <a:solidFill>
            <a:schemeClr val="tx1"/>
          </a:solidFill>
          <a:latin typeface="+mn-lt"/>
          <a:ea typeface="+mn-ea"/>
          <a:cs typeface="+mn-cs"/>
        </a:defRPr>
      </a:lvl3pPr>
      <a:lvl4pPr marL="787043" algn="l" defTabSz="524695" rtl="0" eaLnBrk="1" latinLnBrk="0" hangingPunct="1">
        <a:defRPr sz="1013" kern="1200">
          <a:solidFill>
            <a:schemeClr val="tx1"/>
          </a:solidFill>
          <a:latin typeface="+mn-lt"/>
          <a:ea typeface="+mn-ea"/>
          <a:cs typeface="+mn-cs"/>
        </a:defRPr>
      </a:lvl4pPr>
      <a:lvl5pPr marL="1049391" algn="l" defTabSz="524695" rtl="0" eaLnBrk="1" latinLnBrk="0" hangingPunct="1">
        <a:defRPr sz="1013" kern="1200">
          <a:solidFill>
            <a:schemeClr val="tx1"/>
          </a:solidFill>
          <a:latin typeface="+mn-lt"/>
          <a:ea typeface="+mn-ea"/>
          <a:cs typeface="+mn-cs"/>
        </a:defRPr>
      </a:lvl5pPr>
      <a:lvl6pPr marL="1311739" algn="l" defTabSz="524695" rtl="0" eaLnBrk="1" latinLnBrk="0" hangingPunct="1">
        <a:defRPr sz="1013" kern="1200">
          <a:solidFill>
            <a:schemeClr val="tx1"/>
          </a:solidFill>
          <a:latin typeface="+mn-lt"/>
          <a:ea typeface="+mn-ea"/>
          <a:cs typeface="+mn-cs"/>
        </a:defRPr>
      </a:lvl6pPr>
      <a:lvl7pPr marL="1574086" algn="l" defTabSz="524695" rtl="0" eaLnBrk="1" latinLnBrk="0" hangingPunct="1">
        <a:defRPr sz="1013" kern="1200">
          <a:solidFill>
            <a:schemeClr val="tx1"/>
          </a:solidFill>
          <a:latin typeface="+mn-lt"/>
          <a:ea typeface="+mn-ea"/>
          <a:cs typeface="+mn-cs"/>
        </a:defRPr>
      </a:lvl7pPr>
      <a:lvl8pPr marL="1836434" algn="l" defTabSz="524695" rtl="0" eaLnBrk="1" latinLnBrk="0" hangingPunct="1">
        <a:defRPr sz="1013" kern="1200">
          <a:solidFill>
            <a:schemeClr val="tx1"/>
          </a:solidFill>
          <a:latin typeface="+mn-lt"/>
          <a:ea typeface="+mn-ea"/>
          <a:cs typeface="+mn-cs"/>
        </a:defRPr>
      </a:lvl8pPr>
      <a:lvl9pPr marL="2098782" algn="l" defTabSz="524695"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26">
          <p15:clr>
            <a:srgbClr val="C35EA4"/>
          </p15:clr>
        </p15:guide>
        <p15:guide id="17" pos="5222">
          <p15:clr>
            <a:srgbClr val="C35EA4"/>
          </p15:clr>
        </p15:guide>
        <p15:guide id="25" orient="horz" pos="317">
          <p15:clr>
            <a:srgbClr val="C35EA4"/>
          </p15:clr>
        </p15:guide>
        <p15:guide id="26" orient="horz" pos="6653">
          <p15:clr>
            <a:srgbClr val="C35EA4"/>
          </p15:clr>
        </p15:guide>
        <p15:guide id="27" orient="horz" pos="158">
          <p15:clr>
            <a:srgbClr val="A4A3A4"/>
          </p15:clr>
        </p15:guide>
        <p15:guide id="28" pos="163">
          <p15:clr>
            <a:srgbClr val="A4A3A4"/>
          </p15:clr>
        </p15:guide>
        <p15:guide id="29" orient="horz" pos="6811">
          <p15:clr>
            <a:srgbClr val="A4A3A4"/>
          </p15:clr>
        </p15:guide>
        <p15:guide id="30" pos="5386">
          <p15:clr>
            <a:srgbClr val="A4A3A4"/>
          </p15:clr>
        </p15:guide>
        <p15:guide id="31" orient="horz" pos="6706">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Pr>
        <a:solidFill>
          <a:srgbClr val="FFF8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9791" y="455849"/>
            <a:ext cx="6854760" cy="325923"/>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457200" y="1890695"/>
            <a:ext cx="6854760" cy="93692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7772400" cy="100584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1"/>
            <a:ext cx="373075" cy="858317"/>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186538" cy="42915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2870" tIns="82296" rIns="102870" bIns="82296" numCol="1" spcCol="0" rtlCol="0" fromWordArt="0" anchor="t" anchorCtr="0" forceAA="0" compatLnSpc="1">
            <a:prstTxWarp prst="textNoShape">
              <a:avLst/>
            </a:prstTxWarp>
            <a:noAutofit/>
          </a:bodyPr>
          <a:lstStyle/>
          <a:p>
            <a:pPr algn="ctr" defTabSz="524544" fontAlgn="base">
              <a:lnSpc>
                <a:spcPct val="90000"/>
              </a:lnSpc>
              <a:spcBef>
                <a:spcPct val="0"/>
              </a:spcBef>
              <a:spcAft>
                <a:spcPct val="0"/>
              </a:spcAft>
            </a:pPr>
            <a:endParaRPr lang="en-US" sz="135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rot="5400000">
            <a:off x="3219361" y="4592004"/>
            <a:ext cx="10058400" cy="874395"/>
          </a:xfrm>
          <a:prstGeom prst="rect">
            <a:avLst/>
          </a:prstGeom>
        </p:spPr>
      </p:pic>
    </p:spTree>
    <p:extLst>
      <p:ext uri="{BB962C8B-B14F-4D97-AF65-F5344CB8AC3E}">
        <p14:creationId xmlns:p14="http://schemas.microsoft.com/office/powerpoint/2010/main" val="260495817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Lst>
  <p:transition>
    <p:fade/>
  </p:transition>
  <p:hf hdr="0" ftr="0" dt="0"/>
  <p:txStyles>
    <p:titleStyle>
      <a:lvl1pPr algn="l" defTabSz="524695" rtl="0" eaLnBrk="1" latinLnBrk="0" hangingPunct="1">
        <a:lnSpc>
          <a:spcPct val="100000"/>
        </a:lnSpc>
        <a:spcBef>
          <a:spcPct val="0"/>
        </a:spcBef>
        <a:buNone/>
        <a:defRPr lang="en-US" sz="2118" b="0" kern="1200" cap="none" spc="-28" baseline="0" dirty="0" smtClean="0">
          <a:ln w="3175">
            <a:noFill/>
          </a:ln>
          <a:solidFill>
            <a:srgbClr val="091F2C"/>
          </a:solidFill>
          <a:effectLst/>
          <a:latin typeface="+mj-lt"/>
          <a:ea typeface="+mn-ea"/>
          <a:cs typeface="Segoe UI" pitchFamily="34" charset="0"/>
        </a:defRPr>
      </a:lvl1pPr>
    </p:titleStyle>
    <p:bodyStyle>
      <a:lvl1pPr marL="128595"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588" kern="1200" spc="0" baseline="0">
          <a:solidFill>
            <a:schemeClr val="tx1"/>
          </a:solidFill>
          <a:latin typeface="+mn-lt"/>
          <a:ea typeface="+mn-ea"/>
          <a:cs typeface="Segoe UI" panose="020B0502040204020203" pitchFamily="34" charset="0"/>
        </a:defRPr>
      </a:lvl1pPr>
      <a:lvl2pPr marL="257189" marR="0" indent="-128595"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35" kern="1200" spc="0" baseline="0">
          <a:solidFill>
            <a:schemeClr val="tx1"/>
          </a:solidFill>
          <a:latin typeface="+mn-lt"/>
          <a:ea typeface="+mn-ea"/>
          <a:cs typeface="+mn-cs"/>
        </a:defRPr>
      </a:lvl2pPr>
      <a:lvl3pPr marL="369709" marR="0" indent="-112520"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27" kern="1200" spc="0" baseline="0">
          <a:solidFill>
            <a:schemeClr val="tx1"/>
          </a:solidFill>
          <a:latin typeface="+mn-lt"/>
          <a:ea typeface="+mn-ea"/>
          <a:cs typeface="+mn-cs"/>
        </a:defRPr>
      </a:lvl3pPr>
      <a:lvl4pPr marL="474192" marR="0" indent="-101804"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4pPr>
      <a:lvl5pPr marL="575995" marR="0" indent="-94659" algn="l" defTabSz="52469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794" kern="1200" spc="0" baseline="0">
          <a:solidFill>
            <a:schemeClr val="tx1"/>
          </a:solidFill>
          <a:latin typeface="+mn-lt"/>
          <a:ea typeface="+mn-ea"/>
          <a:cs typeface="+mn-cs"/>
        </a:defRPr>
      </a:lvl5pPr>
      <a:lvl6pPr marL="1442912"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6pPr>
      <a:lvl7pPr marL="1705260"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7pPr>
      <a:lvl8pPr marL="1967608"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8pPr>
      <a:lvl9pPr marL="2229956" indent="-131174" algn="l" defTabSz="524695" rtl="0" eaLnBrk="1" latinLnBrk="0" hangingPunct="1">
        <a:spcBef>
          <a:spcPct val="20000"/>
        </a:spcBef>
        <a:buFont typeface="Arial" pitchFamily="34" charset="0"/>
        <a:buChar char="•"/>
        <a:defRPr sz="1125" kern="1200">
          <a:solidFill>
            <a:schemeClr val="tx1"/>
          </a:solidFill>
          <a:latin typeface="+mn-lt"/>
          <a:ea typeface="+mn-ea"/>
          <a:cs typeface="+mn-cs"/>
        </a:defRPr>
      </a:lvl9pPr>
    </p:bodyStyle>
    <p:otherStyle>
      <a:defPPr>
        <a:defRPr lang="en-US"/>
      </a:defPPr>
      <a:lvl1pPr marL="0" algn="l" defTabSz="524695" rtl="0" eaLnBrk="1" latinLnBrk="0" hangingPunct="1">
        <a:defRPr sz="1013" kern="1200">
          <a:solidFill>
            <a:schemeClr val="tx1"/>
          </a:solidFill>
          <a:latin typeface="+mn-lt"/>
          <a:ea typeface="+mn-ea"/>
          <a:cs typeface="+mn-cs"/>
        </a:defRPr>
      </a:lvl1pPr>
      <a:lvl2pPr marL="262348" algn="l" defTabSz="524695" rtl="0" eaLnBrk="1" latinLnBrk="0" hangingPunct="1">
        <a:defRPr sz="1013" kern="1200">
          <a:solidFill>
            <a:schemeClr val="tx1"/>
          </a:solidFill>
          <a:latin typeface="+mn-lt"/>
          <a:ea typeface="+mn-ea"/>
          <a:cs typeface="+mn-cs"/>
        </a:defRPr>
      </a:lvl2pPr>
      <a:lvl3pPr marL="524695" algn="l" defTabSz="524695" rtl="0" eaLnBrk="1" latinLnBrk="0" hangingPunct="1">
        <a:defRPr sz="1013" kern="1200">
          <a:solidFill>
            <a:schemeClr val="tx1"/>
          </a:solidFill>
          <a:latin typeface="+mn-lt"/>
          <a:ea typeface="+mn-ea"/>
          <a:cs typeface="+mn-cs"/>
        </a:defRPr>
      </a:lvl3pPr>
      <a:lvl4pPr marL="787043" algn="l" defTabSz="524695" rtl="0" eaLnBrk="1" latinLnBrk="0" hangingPunct="1">
        <a:defRPr sz="1013" kern="1200">
          <a:solidFill>
            <a:schemeClr val="tx1"/>
          </a:solidFill>
          <a:latin typeface="+mn-lt"/>
          <a:ea typeface="+mn-ea"/>
          <a:cs typeface="+mn-cs"/>
        </a:defRPr>
      </a:lvl4pPr>
      <a:lvl5pPr marL="1049391" algn="l" defTabSz="524695" rtl="0" eaLnBrk="1" latinLnBrk="0" hangingPunct="1">
        <a:defRPr sz="1013" kern="1200">
          <a:solidFill>
            <a:schemeClr val="tx1"/>
          </a:solidFill>
          <a:latin typeface="+mn-lt"/>
          <a:ea typeface="+mn-ea"/>
          <a:cs typeface="+mn-cs"/>
        </a:defRPr>
      </a:lvl5pPr>
      <a:lvl6pPr marL="1311739" algn="l" defTabSz="524695" rtl="0" eaLnBrk="1" latinLnBrk="0" hangingPunct="1">
        <a:defRPr sz="1013" kern="1200">
          <a:solidFill>
            <a:schemeClr val="tx1"/>
          </a:solidFill>
          <a:latin typeface="+mn-lt"/>
          <a:ea typeface="+mn-ea"/>
          <a:cs typeface="+mn-cs"/>
        </a:defRPr>
      </a:lvl6pPr>
      <a:lvl7pPr marL="1574086" algn="l" defTabSz="524695" rtl="0" eaLnBrk="1" latinLnBrk="0" hangingPunct="1">
        <a:defRPr sz="1013" kern="1200">
          <a:solidFill>
            <a:schemeClr val="tx1"/>
          </a:solidFill>
          <a:latin typeface="+mn-lt"/>
          <a:ea typeface="+mn-ea"/>
          <a:cs typeface="+mn-cs"/>
        </a:defRPr>
      </a:lvl7pPr>
      <a:lvl8pPr marL="1836434" algn="l" defTabSz="524695" rtl="0" eaLnBrk="1" latinLnBrk="0" hangingPunct="1">
        <a:defRPr sz="1013" kern="1200">
          <a:solidFill>
            <a:schemeClr val="tx1"/>
          </a:solidFill>
          <a:latin typeface="+mn-lt"/>
          <a:ea typeface="+mn-ea"/>
          <a:cs typeface="+mn-cs"/>
        </a:defRPr>
      </a:lvl8pPr>
      <a:lvl9pPr marL="2098782" algn="l" defTabSz="524695" rtl="0" eaLnBrk="1" latinLnBrk="0" hangingPunct="1">
        <a:defRPr sz="1013"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26">
          <p15:clr>
            <a:srgbClr val="C35EA4"/>
          </p15:clr>
        </p15:guide>
        <p15:guide id="17" pos="5222">
          <p15:clr>
            <a:srgbClr val="C35EA4"/>
          </p15:clr>
        </p15:guide>
        <p15:guide id="25" orient="horz" pos="317">
          <p15:clr>
            <a:srgbClr val="C35EA4"/>
          </p15:clr>
        </p15:guide>
        <p15:guide id="26" orient="horz" pos="6653">
          <p15:clr>
            <a:srgbClr val="C35EA4"/>
          </p15:clr>
        </p15:guide>
        <p15:guide id="27" orient="horz" pos="158">
          <p15:clr>
            <a:srgbClr val="A4A3A4"/>
          </p15:clr>
        </p15:guide>
        <p15:guide id="28" pos="163">
          <p15:clr>
            <a:srgbClr val="A4A3A4"/>
          </p15:clr>
        </p15:guide>
        <p15:guide id="29" orient="horz" pos="6811">
          <p15:clr>
            <a:srgbClr val="A4A3A4"/>
          </p15:clr>
        </p15:guide>
        <p15:guide id="30" pos="5386">
          <p15:clr>
            <a:srgbClr val="A4A3A4"/>
          </p15:clr>
        </p15:guide>
        <p15:guide id="31" orient="horz" pos="670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10.png"/><Relationship Id="rId7" Type="http://schemas.openxmlformats.org/officeDocument/2006/relationships/slide" Target="slide7.xml"/><Relationship Id="rId2" Type="http://schemas.openxmlformats.org/officeDocument/2006/relationships/hyperlink" Target="https://copilot.cloud.microsoft/en-US/prompts?" TargetMode="External"/><Relationship Id="rId1" Type="http://schemas.openxmlformats.org/officeDocument/2006/relationships/slideLayout" Target="../slideLayouts/slideLayout8.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2.xml"/><Relationship Id="rId9" Type="http://schemas.openxmlformats.org/officeDocument/2006/relationships/slide" Target="slide9.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8.xml"/><Relationship Id="rId7" Type="http://schemas.openxmlformats.org/officeDocument/2006/relationships/slide" Target="slide7.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6.xml"/><Relationship Id="rId5" Type="http://schemas.openxmlformats.org/officeDocument/2006/relationships/slide" Target="slide5.xml"/><Relationship Id="rId10" Type="http://schemas.openxmlformats.org/officeDocument/2006/relationships/slide" Target="slide2.xml"/><Relationship Id="rId4" Type="http://schemas.openxmlformats.org/officeDocument/2006/relationships/slide" Target="slide4.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8.xml"/><Relationship Id="rId7" Type="http://schemas.openxmlformats.org/officeDocument/2006/relationships/slide" Target="slide7.xm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hyperlink" Target="https://support.microsoft.com/en-us/topic/what-is-responsible-ai-33fc14be-15ea-4c2c-903b-aa493f5b8d92" TargetMode="External"/></Relationships>
</file>

<file path=ppt/slides/_rels/slide4.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8.png"/><Relationship Id="rId7" Type="http://schemas.openxmlformats.org/officeDocument/2006/relationships/slide" Target="slide7.xml"/><Relationship Id="rId2" Type="http://schemas.openxmlformats.org/officeDocument/2006/relationships/hyperlink" Target="https://www.m365copilot.com/" TargetMode="External"/><Relationship Id="rId1" Type="http://schemas.openxmlformats.org/officeDocument/2006/relationships/slideLayout" Target="../slideLayouts/slideLayout8.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image" Target="../media/image9.png"/><Relationship Id="rId9" Type="http://schemas.openxmlformats.org/officeDocument/2006/relationships/slide" Target="slide9.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slide" Target="slide7.xml"/></Relationships>
</file>

<file path=ppt/slides/_rels/slide6.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slide" Target="slide7.xml"/></Relationships>
</file>

<file path=ppt/slides/_rels/slide7.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hyperlink" Target="https://www.m365copilot.com/" TargetMode="External"/><Relationship Id="rId7"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slide" Target="slide3.xml"/><Relationship Id="rId5" Type="http://schemas.openxmlformats.org/officeDocument/2006/relationships/image" Target="../media/image9.png"/><Relationship Id="rId10" Type="http://schemas.openxmlformats.org/officeDocument/2006/relationships/slide" Target="slide9.xml"/><Relationship Id="rId4" Type="http://schemas.openxmlformats.org/officeDocument/2006/relationships/image" Target="../media/image8.png"/><Relationship Id="rId9" Type="http://schemas.openxmlformats.org/officeDocument/2006/relationships/slide" Target="slide8.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slide" Target="slide7.xml"/></Relationships>
</file>

<file path=ppt/slides/_rels/slide9.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2.xml"/><Relationship Id="rId7" Type="http://schemas.openxmlformats.org/officeDocument/2006/relationships/slide" Target="slide8.xm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slide" Target="slide7.xml"/><Relationship Id="rId5" Type="http://schemas.openxmlformats.org/officeDocument/2006/relationships/slide" Target="slide4.xml"/><Relationship Id="rId4"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973A90D-572B-6460-9DC6-9E33939C5620}"/>
              </a:ext>
            </a:extLst>
          </p:cNvPr>
          <p:cNvSpPr txBox="1">
            <a:spLocks noGrp="1"/>
          </p:cNvSpPr>
          <p:nvPr>
            <p:ph type="title" idx="4294967295"/>
          </p:nvPr>
        </p:nvSpPr>
        <p:spPr>
          <a:xfrm>
            <a:off x="402956" y="1692117"/>
            <a:ext cx="6261316" cy="1107996"/>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3600" b="1" spc="0">
                <a:ln>
                  <a:noFill/>
                </a:ln>
                <a:gradFill>
                  <a:gsLst>
                    <a:gs pos="0">
                      <a:srgbClr val="0078D4"/>
                    </a:gs>
                    <a:gs pos="50000">
                      <a:srgbClr val="8661C5"/>
                    </a:gs>
                    <a:gs pos="99000">
                      <a:srgbClr val="C73ECC"/>
                    </a:gs>
                  </a:gsLst>
                  <a:lin ang="2700000" scaled="0"/>
                </a:gradFill>
                <a:latin typeface="Segoe Pro Display Semibold" panose="020B0502040504020203" pitchFamily="34" charset="0"/>
                <a:cs typeface="Segoe Sans Display" pitchFamily="2" charset="0"/>
              </a:rPr>
              <a:t>Recommended Prompts for</a:t>
            </a:r>
            <a:br>
              <a:rPr lang="en-US" sz="3600" b="1" spc="0">
                <a:ln>
                  <a:noFill/>
                </a:ln>
                <a:gradFill>
                  <a:gsLst>
                    <a:gs pos="0">
                      <a:srgbClr val="0078D4"/>
                    </a:gs>
                    <a:gs pos="50000">
                      <a:srgbClr val="8661C5"/>
                    </a:gs>
                    <a:gs pos="99000">
                      <a:srgbClr val="C73ECC"/>
                    </a:gs>
                  </a:gsLst>
                  <a:lin ang="2700000" scaled="0"/>
                </a:gradFill>
                <a:latin typeface="Segoe Pro Display Semibold" panose="020B0502040504020203" pitchFamily="34" charset="0"/>
                <a:cs typeface="Segoe Sans Display" pitchFamily="2" charset="0"/>
              </a:rPr>
            </a:br>
            <a:r>
              <a:rPr lang="en-US" sz="3600" b="1" spc="0">
                <a:ln>
                  <a:noFill/>
                </a:ln>
                <a:gradFill>
                  <a:gsLst>
                    <a:gs pos="0">
                      <a:srgbClr val="0078D4"/>
                    </a:gs>
                    <a:gs pos="50000">
                      <a:srgbClr val="8661C5"/>
                    </a:gs>
                    <a:gs pos="99000">
                      <a:srgbClr val="C73ECC"/>
                    </a:gs>
                  </a:gsLst>
                  <a:lin ang="2700000" scaled="0"/>
                </a:gradFill>
                <a:latin typeface="Segoe Pro Display Semibold" panose="020B0502040504020203" pitchFamily="34" charset="0"/>
                <a:cs typeface="Segoe Sans Display" pitchFamily="2" charset="0"/>
              </a:rPr>
              <a:t>Microsoft 365 Copilot</a:t>
            </a:r>
            <a:endParaRPr kumimoji="0" lang="en-US" sz="3600" b="1" i="0" u="none" strike="noStrike" kern="1200" cap="none" spc="0" normalizeH="0" baseline="0" noProof="0">
              <a:ln>
                <a:noFill/>
              </a:ln>
              <a:gradFill>
                <a:gsLst>
                  <a:gs pos="0">
                    <a:srgbClr val="0078D4"/>
                  </a:gs>
                  <a:gs pos="50000">
                    <a:srgbClr val="8661C5"/>
                  </a:gs>
                  <a:gs pos="99000">
                    <a:srgbClr val="C73ECC"/>
                  </a:gs>
                </a:gsLst>
                <a:lin ang="2700000" scaled="0"/>
              </a:gradFill>
              <a:effectLst/>
              <a:uLnTx/>
              <a:uFillTx/>
              <a:latin typeface="Segoe Pro Display Semibold" panose="020B0502040504020203" pitchFamily="34" charset="0"/>
              <a:ea typeface="+mn-ea"/>
              <a:cs typeface="Segoe Sans Display" pitchFamily="2" charset="0"/>
            </a:endParaRPr>
          </a:p>
        </p:txBody>
      </p:sp>
      <p:sp>
        <p:nvSpPr>
          <p:cNvPr id="6" name="TextBox 5">
            <a:extLst>
              <a:ext uri="{FF2B5EF4-FFF2-40B4-BE49-F238E27FC236}">
                <a16:creationId xmlns:a16="http://schemas.microsoft.com/office/drawing/2014/main" id="{15B55394-5056-A9B7-F06A-DDCDA7CDAF10}"/>
              </a:ext>
            </a:extLst>
          </p:cNvPr>
          <p:cNvSpPr txBox="1"/>
          <p:nvPr/>
        </p:nvSpPr>
        <p:spPr>
          <a:xfrm>
            <a:off x="402956" y="2953817"/>
            <a:ext cx="3794308" cy="307777"/>
          </a:xfrm>
          <a:prstGeom prst="rect">
            <a:avLst/>
          </a:prstGeom>
          <a:noFill/>
        </p:spPr>
        <p:txBody>
          <a:bodyPr wrap="none" lIns="0" tIns="0" rIns="0" bIns="0" rtlCol="0">
            <a:spAutoFit/>
          </a:bodyPr>
          <a:lstStyle/>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91F2C"/>
                </a:solidFill>
                <a:effectLst/>
                <a:uLnTx/>
                <a:uFillTx/>
                <a:latin typeface="Segoe Sans Display Semibold"/>
                <a:ea typeface="+mn-ea"/>
                <a:cs typeface="+mn-cs"/>
              </a:rPr>
              <a:t>Discover what sets Copilot apart</a:t>
            </a:r>
          </a:p>
        </p:txBody>
      </p:sp>
      <p:sp>
        <p:nvSpPr>
          <p:cNvPr id="7" name="TextBox 6">
            <a:extLst>
              <a:ext uri="{FF2B5EF4-FFF2-40B4-BE49-F238E27FC236}">
                <a16:creationId xmlns:a16="http://schemas.microsoft.com/office/drawing/2014/main" id="{66B6B94D-5351-DE32-7560-F2610E90851A}"/>
              </a:ext>
            </a:extLst>
          </p:cNvPr>
          <p:cNvSpPr txBox="1"/>
          <p:nvPr/>
        </p:nvSpPr>
        <p:spPr>
          <a:xfrm>
            <a:off x="402956" y="3723077"/>
            <a:ext cx="1110882" cy="246221"/>
          </a:xfrm>
          <a:prstGeom prst="rect">
            <a:avLst/>
          </a:prstGeom>
          <a:noFill/>
        </p:spPr>
        <p:txBody>
          <a:bodyPr wrap="none" lIns="0" tIns="0" rIns="0" bIns="0" rtlCol="0">
            <a:spAutoFit/>
          </a:bodyPr>
          <a:lstStyle/>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August 2025</a:t>
            </a:r>
          </a:p>
        </p:txBody>
      </p:sp>
    </p:spTree>
    <p:extLst>
      <p:ext uri="{BB962C8B-B14F-4D97-AF65-F5344CB8AC3E}">
        <p14:creationId xmlns:p14="http://schemas.microsoft.com/office/powerpoint/2010/main" val="1568970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3A67D9-88EC-D072-6219-464FDF50CB5F}"/>
            </a:ext>
          </a:extLst>
        </p:cNvPr>
        <p:cNvGrpSpPr/>
        <p:nvPr/>
      </p:nvGrpSpPr>
      <p:grpSpPr>
        <a:xfrm>
          <a:off x="0" y="0"/>
          <a:ext cx="0" cy="0"/>
          <a:chOff x="0" y="0"/>
          <a:chExt cx="0" cy="0"/>
        </a:xfrm>
      </p:grpSpPr>
      <p:sp>
        <p:nvSpPr>
          <p:cNvPr id="26" name="Rounded Rectangle 25">
            <a:extLst>
              <a:ext uri="{FF2B5EF4-FFF2-40B4-BE49-F238E27FC236}">
                <a16:creationId xmlns:a16="http://schemas.microsoft.com/office/drawing/2014/main" id="{5B6F7263-A80E-C5B9-2827-67798CC5353D}"/>
              </a:ext>
              <a:ext uri="{C183D7F6-B498-43B3-948B-1728B52AA6E4}">
                <adec:decorative xmlns:adec="http://schemas.microsoft.com/office/drawing/2017/decorative" val="1"/>
              </a:ext>
            </a:extLst>
          </p:cNvPr>
          <p:cNvSpPr/>
          <p:nvPr/>
        </p:nvSpPr>
        <p:spPr>
          <a:xfrm>
            <a:off x="368436" y="4034587"/>
            <a:ext cx="7035528" cy="4022019"/>
          </a:xfrm>
          <a:prstGeom prst="roundRect">
            <a:avLst>
              <a:gd name="adj" fmla="val 2825"/>
            </a:avLst>
          </a:prstGeom>
          <a:solidFill>
            <a:srgbClr val="D7D2CB">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B3E3E96-D208-35FE-AAED-BDC177F697B2}"/>
              </a:ext>
            </a:extLst>
          </p:cNvPr>
          <p:cNvSpPr txBox="1">
            <a:spLocks noGrp="1"/>
          </p:cNvSpPr>
          <p:nvPr>
            <p:ph type="title" idx="4294967295"/>
          </p:nvPr>
        </p:nvSpPr>
        <p:spPr>
          <a:xfrm>
            <a:off x="457201" y="1042416"/>
            <a:ext cx="6780847" cy="273216"/>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1018824" rtl="0" eaLnBrk="1" fontAlgn="auto" latinLnBrk="0" hangingPunct="1">
              <a:lnSpc>
                <a:spcPct val="120000"/>
              </a:lnSpc>
              <a:spcBef>
                <a:spcPts val="0"/>
              </a:spcBef>
              <a:spcAft>
                <a:spcPts val="0"/>
              </a:spcAft>
              <a:buClrTx/>
              <a:buSzTx/>
              <a:buFontTx/>
              <a:buNone/>
              <a:tabLst/>
              <a:defRPr/>
            </a:pPr>
            <a:r>
              <a:rPr kumimoji="0" lang="en-US" sz="1600" b="1" i="0" u="none" strike="noStrike" kern="1200" cap="none" spc="0" normalizeH="0" baseline="0" noProof="0">
                <a:ln>
                  <a:noFill/>
                </a:ln>
                <a:solidFill>
                  <a:schemeClr val="tx1"/>
                </a:solidFill>
                <a:effectLst/>
                <a:uLnTx/>
                <a:uFillTx/>
                <a:latin typeface="Segoe Pro Display Semibold" panose="020B0502040504020203" pitchFamily="34" charset="0"/>
                <a:ea typeface="+mn-ea"/>
                <a:cs typeface="+mn-cs"/>
              </a:rPr>
              <a:t>Tips for reasoning over longer documents</a:t>
            </a:r>
            <a:endParaRPr kumimoji="0" lang="en-US" sz="1000" b="0" i="0" u="none" strike="noStrike" kern="1200" cap="none" spc="0" normalizeH="0" baseline="0" noProof="0">
              <a:ln>
                <a:noFill/>
              </a:ln>
              <a:solidFill>
                <a:schemeClr val="tx1"/>
              </a:solidFill>
              <a:effectLst/>
              <a:uLnTx/>
              <a:uFillTx/>
              <a:latin typeface="Segoe Pro Display" panose="020B0502040504020203" pitchFamily="34" charset="0"/>
              <a:ea typeface="+mn-ea"/>
              <a:cs typeface="+mn-cs"/>
            </a:endParaRPr>
          </a:p>
        </p:txBody>
      </p:sp>
      <p:sp>
        <p:nvSpPr>
          <p:cNvPr id="2" name="TextBox 1">
            <a:extLst>
              <a:ext uri="{FF2B5EF4-FFF2-40B4-BE49-F238E27FC236}">
                <a16:creationId xmlns:a16="http://schemas.microsoft.com/office/drawing/2014/main" id="{DA99AEFC-F1CA-1333-4B77-77CEC797CA8D}"/>
              </a:ext>
            </a:extLst>
          </p:cNvPr>
          <p:cNvSpPr txBox="1"/>
          <p:nvPr/>
        </p:nvSpPr>
        <p:spPr>
          <a:xfrm>
            <a:off x="457201" y="1479404"/>
            <a:ext cx="6780847" cy="2363917"/>
          </a:xfrm>
          <a:prstGeom prst="rect">
            <a:avLst/>
          </a:prstGeom>
          <a:noFill/>
        </p:spPr>
        <p:txBody>
          <a:bodyPr wrap="square" lIns="0" tIns="0" rIns="0" bIns="0" rtlCol="0">
            <a:spAutoFit/>
          </a:bodyPr>
          <a:lstStyle/>
          <a:p>
            <a:pPr>
              <a:lnSpc>
                <a:spcPct val="110000"/>
              </a:lnSpc>
            </a:pPr>
            <a:r>
              <a:rPr lang="en-US" sz="1200"/>
              <a:t>When using Copilot, think of it as having a conversation with a colleague. You wouldn't discuss a whole encyclopedia at once, right? Similarly, keep your document references concise and to the point for the best experience with Copilot.</a:t>
            </a:r>
          </a:p>
          <a:p>
            <a:pPr>
              <a:lnSpc>
                <a:spcPct val="110000"/>
              </a:lnSpc>
              <a:spcBef>
                <a:spcPts val="850"/>
              </a:spcBef>
            </a:pPr>
            <a:r>
              <a:rPr lang="en-US" sz="1200"/>
              <a:t>Here are some ways that you can use longer documents with Copilot: </a:t>
            </a:r>
          </a:p>
          <a:p>
            <a:pPr marL="228600" lvl="0" indent="-228600">
              <a:lnSpc>
                <a:spcPct val="110000"/>
              </a:lnSpc>
              <a:spcBef>
                <a:spcPts val="850"/>
              </a:spcBef>
              <a:buFont typeface="Arial" panose="020B0604020202020204" pitchFamily="34" charset="0"/>
              <a:buChar char="•"/>
            </a:pPr>
            <a:r>
              <a:rPr lang="en-US" sz="1200" b="1"/>
              <a:t>Break it down</a:t>
            </a:r>
            <a:r>
              <a:rPr lang="en-US" sz="1200"/>
              <a:t>: If you have a long document, consider splitting it into smaller documents and providing them to Copilot separately. This way, Copilot can handle each part effectively.</a:t>
            </a:r>
          </a:p>
          <a:p>
            <a:pPr marL="228600" lvl="0" indent="-228600">
              <a:lnSpc>
                <a:spcPct val="110000"/>
              </a:lnSpc>
              <a:spcBef>
                <a:spcPts val="850"/>
              </a:spcBef>
              <a:buFont typeface="Arial" panose="020B0604020202020204" pitchFamily="34" charset="0"/>
              <a:buChar char="•"/>
            </a:pPr>
            <a:r>
              <a:rPr lang="en-US" sz="1200" b="1"/>
              <a:t>Summarize in parts</a:t>
            </a:r>
            <a:r>
              <a:rPr lang="en-US" sz="1200"/>
              <a:t>: For long reports or manuscripts, you can try summarizing them in chunks with Copilot. Today you can do that by copying/pasting chunks into separate documents and summarizing sections separately. This helps Copilot to give you more precise and relevant responses.</a:t>
            </a:r>
          </a:p>
        </p:txBody>
      </p:sp>
      <p:sp>
        <p:nvSpPr>
          <p:cNvPr id="13" name="TextBox 12">
            <a:extLst>
              <a:ext uri="{FF2B5EF4-FFF2-40B4-BE49-F238E27FC236}">
                <a16:creationId xmlns:a16="http://schemas.microsoft.com/office/drawing/2014/main" id="{23407267-8124-3A7F-A9EF-29A518561B0F}"/>
              </a:ext>
            </a:extLst>
          </p:cNvPr>
          <p:cNvSpPr txBox="1"/>
          <p:nvPr/>
        </p:nvSpPr>
        <p:spPr>
          <a:xfrm>
            <a:off x="630195" y="4274749"/>
            <a:ext cx="3434729" cy="3230308"/>
          </a:xfrm>
          <a:prstGeom prst="rect">
            <a:avLst/>
          </a:prstGeom>
          <a:noFill/>
        </p:spPr>
        <p:txBody>
          <a:bodyPr wrap="square" lIns="0" tIns="0" rIns="0" bIns="0" rtlCol="0">
            <a:spAutoFit/>
          </a:bodyPr>
          <a:lstStyle/>
          <a:p>
            <a:pPr>
              <a:lnSpc>
                <a:spcPct val="120000"/>
              </a:lnSpc>
            </a:pPr>
            <a:r>
              <a:rPr lang="en-US" sz="1600" b="1">
                <a:latin typeface="+mj-lt"/>
                <a:cs typeface="Segoe Sans Display" pitchFamily="2" charset="0"/>
              </a:rPr>
              <a:t>Discover and share Copilot prompts</a:t>
            </a:r>
          </a:p>
          <a:p>
            <a:pPr>
              <a:lnSpc>
                <a:spcPct val="110000"/>
              </a:lnSpc>
            </a:pPr>
            <a:endParaRPr lang="en-US" sz="1200">
              <a:latin typeface="Segoe Sans Display" pitchFamily="2" charset="0"/>
              <a:cs typeface="Segoe Sans Display" pitchFamily="2" charset="0"/>
            </a:endParaRPr>
          </a:p>
          <a:p>
            <a:pPr>
              <a:lnSpc>
                <a:spcPct val="110000"/>
              </a:lnSpc>
              <a:spcAft>
                <a:spcPts val="600"/>
              </a:spcAft>
            </a:pPr>
            <a:r>
              <a:rPr lang="en-US" sz="1200" b="1" u="sng">
                <a:solidFill>
                  <a:srgbClr val="0078D4"/>
                </a:solidFill>
                <a:latin typeface="Segoe Sans Display" pitchFamily="2" charset="0"/>
                <a:cs typeface="Segoe Sans Display" pitchFamily="2" charset="0"/>
                <a:hlinkClick r:id="rId2">
                  <a:extLst>
                    <a:ext uri="{A12FA001-AC4F-418D-AE19-62706E023703}">
                      <ahyp:hlinkClr xmlns:ahyp="http://schemas.microsoft.com/office/drawing/2018/hyperlinkcolor" val="tx"/>
                    </a:ext>
                  </a:extLst>
                </a:hlinkClick>
              </a:rPr>
              <a:t>Copilot Prompt Gallery</a:t>
            </a:r>
            <a:r>
              <a:rPr lang="en-US" sz="1200">
                <a:solidFill>
                  <a:srgbClr val="0078D4"/>
                </a:solidFill>
                <a:latin typeface="Segoe Sans Display" pitchFamily="2" charset="0"/>
                <a:cs typeface="Segoe Sans Display" pitchFamily="2" charset="0"/>
              </a:rPr>
              <a:t> </a:t>
            </a:r>
            <a:r>
              <a:rPr lang="en-US" sz="1200">
                <a:latin typeface="Segoe Sans Display" pitchFamily="2" charset="0"/>
                <a:cs typeface="Segoe Sans Display" pitchFamily="2" charset="0"/>
              </a:rPr>
              <a:t>helps you find prompting inspiration so you can take greater advantage of Copilot in your daily work.</a:t>
            </a:r>
          </a:p>
          <a:p>
            <a:pPr marL="171450" lvl="0" indent="-171450">
              <a:lnSpc>
                <a:spcPct val="110000"/>
              </a:lnSpc>
              <a:spcAft>
                <a:spcPts val="600"/>
              </a:spcAft>
              <a:buFont typeface="Arial" panose="020B0604020202020204" pitchFamily="34" charset="0"/>
              <a:buChar char="•"/>
            </a:pPr>
            <a:r>
              <a:rPr lang="en-US" sz="1200">
                <a:latin typeface="Segoe Sans Display" pitchFamily="2" charset="0"/>
                <a:cs typeface="Segoe Sans Display" pitchFamily="2" charset="0"/>
              </a:rPr>
              <a:t>Explore the curated selection of Copilot prompts</a:t>
            </a:r>
          </a:p>
          <a:p>
            <a:pPr marL="171450" lvl="0" indent="-171450">
              <a:lnSpc>
                <a:spcPct val="110000"/>
              </a:lnSpc>
              <a:spcAft>
                <a:spcPts val="600"/>
              </a:spcAft>
              <a:buFont typeface="Arial" panose="020B0604020202020204" pitchFamily="34" charset="0"/>
              <a:buChar char="•"/>
            </a:pPr>
            <a:r>
              <a:rPr lang="en-US" sz="1200">
                <a:latin typeface="Segoe Sans Display" pitchFamily="2" charset="0"/>
                <a:cs typeface="Segoe Sans Display" pitchFamily="2" charset="0"/>
              </a:rPr>
              <a:t>Save your favorite prompts</a:t>
            </a:r>
          </a:p>
          <a:p>
            <a:pPr marL="171450" lvl="0" indent="-171450">
              <a:lnSpc>
                <a:spcPct val="110000"/>
              </a:lnSpc>
              <a:spcAft>
                <a:spcPts val="600"/>
              </a:spcAft>
              <a:buFont typeface="Arial" panose="020B0604020202020204" pitchFamily="34" charset="0"/>
              <a:buChar char="•"/>
            </a:pPr>
            <a:r>
              <a:rPr lang="en-US" sz="1200">
                <a:latin typeface="Segoe Sans Display" pitchFamily="2" charset="0"/>
                <a:cs typeface="Segoe Sans Display" pitchFamily="2" charset="0"/>
              </a:rPr>
              <a:t>Share your favorite prompts with colleagues</a:t>
            </a:r>
          </a:p>
          <a:p>
            <a:pPr marL="171450" lvl="0" indent="-171450">
              <a:lnSpc>
                <a:spcPct val="110000"/>
              </a:lnSpc>
              <a:buFont typeface="Arial" panose="020B0604020202020204" pitchFamily="34" charset="0"/>
              <a:buChar char="•"/>
            </a:pPr>
            <a:r>
              <a:rPr lang="en-US" sz="1200">
                <a:latin typeface="Segoe Sans Display" pitchFamily="2" charset="0"/>
                <a:cs typeface="Segoe Sans Display" pitchFamily="2" charset="0"/>
              </a:rPr>
              <a:t>Find prompting inspiration from others</a:t>
            </a:r>
          </a:p>
          <a:p>
            <a:pPr marL="171450" lvl="0" indent="-171450">
              <a:lnSpc>
                <a:spcPct val="110000"/>
              </a:lnSpc>
              <a:buFont typeface="Arial" panose="020B0604020202020204" pitchFamily="34" charset="0"/>
              <a:buChar char="•"/>
            </a:pPr>
            <a:endParaRPr lang="en-US" sz="1200">
              <a:latin typeface="Segoe Sans Display" pitchFamily="2" charset="0"/>
              <a:cs typeface="Segoe Sans Display" pitchFamily="2" charset="0"/>
            </a:endParaRPr>
          </a:p>
          <a:p>
            <a:pPr lvl="0">
              <a:lnSpc>
                <a:spcPct val="110000"/>
              </a:lnSpc>
            </a:pPr>
            <a:r>
              <a:rPr lang="en-US" sz="1200">
                <a:latin typeface="Segoe Sans Display" pitchFamily="2" charset="0"/>
                <a:cs typeface="Segoe Sans Display" pitchFamily="2" charset="0"/>
              </a:rPr>
              <a:t>Access the Prompt Gallery in Copilot Chat by selecting the box with star icon next to the prompt box. Here, you’ll see suggested Copilot prompts and your saved prompts.</a:t>
            </a:r>
          </a:p>
        </p:txBody>
      </p:sp>
      <p:pic>
        <p:nvPicPr>
          <p:cNvPr id="12" name="Picture 11" descr="Screenshot of the Copilot Prompt Gallery">
            <a:extLst>
              <a:ext uri="{FF2B5EF4-FFF2-40B4-BE49-F238E27FC236}">
                <a16:creationId xmlns:a16="http://schemas.microsoft.com/office/drawing/2014/main" id="{C11D76AB-8D49-D2F0-A2C8-3F00991482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1969" y="4391202"/>
            <a:ext cx="2651760" cy="2171074"/>
          </a:xfrm>
          <a:prstGeom prst="roundRect">
            <a:avLst>
              <a:gd name="adj" fmla="val 2030"/>
            </a:avLst>
          </a:prstGeom>
          <a:solidFill>
            <a:srgbClr val="FFFFFF"/>
          </a:solidFill>
          <a:ln w="12700">
            <a:gradFill>
              <a:gsLst>
                <a:gs pos="0">
                  <a:srgbClr val="2DB4FF"/>
                </a:gs>
                <a:gs pos="100000">
                  <a:srgbClr val="D660FF"/>
                </a:gs>
              </a:gsLst>
              <a:lin ang="5400000" scaled="1"/>
            </a:gradFill>
          </a:ln>
        </p:spPr>
      </p:pic>
      <p:sp>
        <p:nvSpPr>
          <p:cNvPr id="16" name="Rectangle: Rounded Corners 9">
            <a:hlinkClick r:id="rId4" action="ppaction://hlinksldjump"/>
            <a:extLst>
              <a:ext uri="{FF2B5EF4-FFF2-40B4-BE49-F238E27FC236}">
                <a16:creationId xmlns:a16="http://schemas.microsoft.com/office/drawing/2014/main" id="{13F3648E-98A1-96B3-C1CE-7E9A56E76712}"/>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Table of contents</a:t>
            </a:r>
          </a:p>
        </p:txBody>
      </p:sp>
      <p:sp>
        <p:nvSpPr>
          <p:cNvPr id="17" name="Rectangle: Rounded Corners 9">
            <a:hlinkClick r:id="rId5" action="ppaction://hlinksldjump"/>
            <a:extLst>
              <a:ext uri="{FF2B5EF4-FFF2-40B4-BE49-F238E27FC236}">
                <a16:creationId xmlns:a16="http://schemas.microsoft.com/office/drawing/2014/main" id="{8265FE4B-7CE3-07C4-30A7-7CFE003881E1}"/>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Getting started</a:t>
            </a:r>
          </a:p>
        </p:txBody>
      </p:sp>
      <p:sp>
        <p:nvSpPr>
          <p:cNvPr id="18" name="Rectangle: Rounded Corners 9">
            <a:hlinkClick r:id="rId6" action="ppaction://hlinksldjump"/>
            <a:extLst>
              <a:ext uri="{FF2B5EF4-FFF2-40B4-BE49-F238E27FC236}">
                <a16:creationId xmlns:a16="http://schemas.microsoft.com/office/drawing/2014/main" id="{47894B92-6E0E-9880-07D8-88ECF62C6E56}"/>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algn="ctr"/>
            <a:r>
              <a:rPr lang="en-US" sz="1000">
                <a:solidFill>
                  <a:srgbClr val="944897"/>
                </a:solidFill>
                <a:latin typeface="+mj-lt"/>
              </a:rPr>
              <a:t>Microsoft 365 Copilot</a:t>
            </a:r>
          </a:p>
        </p:txBody>
      </p:sp>
      <p:sp>
        <p:nvSpPr>
          <p:cNvPr id="19" name="Rectangle: Rounded Corners 9">
            <a:hlinkClick r:id="rId7" action="ppaction://hlinksldjump"/>
            <a:extLst>
              <a:ext uri="{FF2B5EF4-FFF2-40B4-BE49-F238E27FC236}">
                <a16:creationId xmlns:a16="http://schemas.microsoft.com/office/drawing/2014/main" id="{6C411681-C737-6CCF-FF13-08D38738DB6B}"/>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Copilot</a:t>
            </a:r>
            <a:br>
              <a:rPr lang="en-US" sz="1000">
                <a:solidFill>
                  <a:srgbClr val="944897"/>
                </a:solidFill>
                <a:latin typeface="+mj-lt"/>
              </a:rPr>
            </a:br>
            <a:r>
              <a:rPr lang="en-US" sz="1000">
                <a:solidFill>
                  <a:srgbClr val="944897"/>
                </a:solidFill>
                <a:latin typeface="+mj-lt"/>
              </a:rPr>
              <a:t>Chat</a:t>
            </a:r>
          </a:p>
        </p:txBody>
      </p:sp>
      <p:sp>
        <p:nvSpPr>
          <p:cNvPr id="20" name="Rectangle: Rounded Corners 9">
            <a:hlinkClick r:id="rId8" action="ppaction://hlinksldjump"/>
            <a:extLst>
              <a:ext uri="{FF2B5EF4-FFF2-40B4-BE49-F238E27FC236}">
                <a16:creationId xmlns:a16="http://schemas.microsoft.com/office/drawing/2014/main" id="{F7595683-222A-C602-7E4A-60B7A2EE1FDA}"/>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Evaluation rubric</a:t>
            </a:r>
          </a:p>
        </p:txBody>
      </p:sp>
      <p:sp>
        <p:nvSpPr>
          <p:cNvPr id="21" name="Rectangle: Rounded Corners 9">
            <a:hlinkClick r:id="rId9" action="ppaction://hlinksldjump"/>
            <a:extLst>
              <a:ext uri="{FF2B5EF4-FFF2-40B4-BE49-F238E27FC236}">
                <a16:creationId xmlns:a16="http://schemas.microsoft.com/office/drawing/2014/main" id="{070C4113-727A-4B75-E48C-F5DDA1F52BC9}"/>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FFFFFF"/>
                </a:solidFill>
                <a:latin typeface="+mj-lt"/>
              </a:rPr>
              <a:t>Prompt guidance</a:t>
            </a:r>
          </a:p>
        </p:txBody>
      </p:sp>
      <p:sp>
        <p:nvSpPr>
          <p:cNvPr id="4" name="Slide Number Placeholder 5">
            <a:extLst>
              <a:ext uri="{FF2B5EF4-FFF2-40B4-BE49-F238E27FC236}">
                <a16:creationId xmlns:a16="http://schemas.microsoft.com/office/drawing/2014/main" id="{564EE48F-094B-412A-FDD9-1429303F1E75}"/>
              </a:ext>
            </a:extLst>
          </p:cNvPr>
          <p:cNvSpPr>
            <a:spLocks noGrp="1"/>
          </p:cNvSpPr>
          <p:nvPr>
            <p:ph type="sldNum" sz="quarter" idx="12"/>
          </p:nvPr>
        </p:nvSpPr>
        <p:spPr>
          <a:xfrm>
            <a:off x="5489258" y="9322649"/>
            <a:ext cx="1748790" cy="535517"/>
          </a:xfrm>
        </p:spPr>
        <p:txBody>
          <a:bodyPr/>
          <a:lstStyle/>
          <a:p>
            <a:fld id="{BF64B658-AF8F-7D4C-AC24-1E662CA57B6D}" type="slidenum">
              <a:rPr lang="en-US" smtClean="0"/>
              <a:t>10</a:t>
            </a:fld>
            <a:endParaRPr lang="en-US"/>
          </a:p>
        </p:txBody>
      </p:sp>
    </p:spTree>
    <p:extLst>
      <p:ext uri="{BB962C8B-B14F-4D97-AF65-F5344CB8AC3E}">
        <p14:creationId xmlns:p14="http://schemas.microsoft.com/office/powerpoint/2010/main" val="4172343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E49BC6-B465-4C21-65D4-D031CE360422}"/>
              </a:ext>
            </a:extLst>
          </p:cNvPr>
          <p:cNvSpPr txBox="1">
            <a:spLocks noGrp="1"/>
          </p:cNvSpPr>
          <p:nvPr>
            <p:ph type="title" idx="4294967295"/>
          </p:nvPr>
        </p:nvSpPr>
        <p:spPr>
          <a:xfrm>
            <a:off x="457200" y="1088136"/>
            <a:ext cx="3145669" cy="492443"/>
          </a:xfrm>
          <a:prstGeom prst="rect">
            <a:avLst/>
          </a:prstGeom>
          <a:solidFill>
            <a:srgbClr val="FFFCF9"/>
          </a:solidFill>
          <a:ln>
            <a:noFill/>
            <a:prstDash/>
          </a:ln>
          <a:effectLst/>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gradFill>
                  <a:gsLst>
                    <a:gs pos="0">
                      <a:srgbClr val="0078D4"/>
                    </a:gs>
                    <a:gs pos="50000">
                      <a:srgbClr val="8661C5"/>
                    </a:gs>
                    <a:gs pos="99000">
                      <a:srgbClr val="C73ECC"/>
                    </a:gs>
                  </a:gsLst>
                  <a:lin ang="2700000" scaled="0"/>
                </a:gradFill>
                <a:effectLst/>
                <a:uLnTx/>
                <a:uFillTx/>
                <a:latin typeface="Segoe Pro Display Semibold" panose="020B0502040504020203" pitchFamily="34" charset="0"/>
                <a:ea typeface="+mn-ea"/>
                <a:cs typeface="+mn-cs"/>
              </a:rPr>
              <a:t>Table of Contents</a:t>
            </a:r>
          </a:p>
        </p:txBody>
      </p:sp>
      <p:sp>
        <p:nvSpPr>
          <p:cNvPr id="8" name="Slide Number Placeholder 5">
            <a:extLst>
              <a:ext uri="{FF2B5EF4-FFF2-40B4-BE49-F238E27FC236}">
                <a16:creationId xmlns:a16="http://schemas.microsoft.com/office/drawing/2014/main" id="{C9A3376D-6374-AA96-DB00-471AD92B5F8C}"/>
              </a:ext>
            </a:extLst>
          </p:cNvPr>
          <p:cNvSpPr>
            <a:spLocks noGrp="1"/>
          </p:cNvSpPr>
          <p:nvPr>
            <p:ph type="sldNum" sz="quarter" idx="12"/>
          </p:nvPr>
        </p:nvSpPr>
        <p:spPr>
          <a:xfrm>
            <a:off x="5489258" y="9322649"/>
            <a:ext cx="1748790" cy="535517"/>
          </a:xfrm>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13" name="TextBox 12">
            <a:extLst>
              <a:ext uri="{FF2B5EF4-FFF2-40B4-BE49-F238E27FC236}">
                <a16:creationId xmlns:a16="http://schemas.microsoft.com/office/drawing/2014/main" id="{87D30D12-99C8-C9B7-3220-63FB529DFF86}"/>
              </a:ext>
            </a:extLst>
          </p:cNvPr>
          <p:cNvSpPr txBox="1"/>
          <p:nvPr/>
        </p:nvSpPr>
        <p:spPr>
          <a:xfrm>
            <a:off x="457200" y="1806388"/>
            <a:ext cx="6780848" cy="4034631"/>
          </a:xfrm>
          <a:prstGeom prst="rect">
            <a:avLst/>
          </a:prstGeom>
          <a:noFill/>
        </p:spPr>
        <p:txBody>
          <a:bodyPr wrap="square" lIns="0" tIns="0" rIns="0" bIns="0" rtlCol="0">
            <a:spAutoFit/>
          </a:bodyPr>
          <a:lstStyle/>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2" action="ppaction://hlinksldjump">
                  <a:extLst>
                    <a:ext uri="{A12FA001-AC4F-418D-AE19-62706E023703}">
                      <ahyp:hlinkClr xmlns:ahyp="http://schemas.microsoft.com/office/drawing/2018/hyperlinkcolor" val="tx"/>
                    </a:ext>
                  </a:extLst>
                </a:hlinkClick>
              </a:rPr>
              <a:t>Getting Started	3</a:t>
            </a: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3" action="ppaction://hlinksldjump">
                <a:extLst>
                  <a:ext uri="{A12FA001-AC4F-418D-AE19-62706E023703}">
                    <ahyp:hlinkClr xmlns:ahyp="http://schemas.microsoft.com/office/drawing/2018/hyperlinkcolor" val="tx"/>
                  </a:ext>
                </a:extLst>
              </a:hlinkClick>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4" action="ppaction://hlinksldjump">
                  <a:extLst>
                    <a:ext uri="{A12FA001-AC4F-418D-AE19-62706E023703}">
                      <ahyp:hlinkClr xmlns:ahyp="http://schemas.microsoft.com/office/drawing/2018/hyperlinkcolor" val="tx"/>
                    </a:ext>
                  </a:extLst>
                </a:hlinkClick>
              </a:rPr>
              <a:t>Microsoft 365 Copilot	4</a:t>
            </a: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3" action="ppaction://hlinksldjump">
                <a:extLst>
                  <a:ext uri="{A12FA001-AC4F-418D-AE19-62706E023703}">
                    <ahyp:hlinkClr xmlns:ahyp="http://schemas.microsoft.com/office/drawing/2018/hyperlinkcolor" val="tx"/>
                  </a:ext>
                </a:extLst>
              </a:hlinkClick>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4" action="ppaction://hlinksldjump">
                  <a:extLst>
                    <a:ext uri="{A12FA001-AC4F-418D-AE19-62706E023703}">
                      <ahyp:hlinkClr xmlns:ahyp="http://schemas.microsoft.com/office/drawing/2018/hyperlinkcolor" val="tx"/>
                    </a:ext>
                  </a:extLst>
                </a:hlinkClick>
              </a:rPr>
              <a:t>Prompts to try for Microsoft 365 Copilot Chat (work)	4</a:t>
            </a:r>
            <a:endPar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5" action="ppaction://hlinksldjump">
                  <a:extLst>
                    <a:ext uri="{A12FA001-AC4F-418D-AE19-62706E023703}">
                      <ahyp:hlinkClr xmlns:ahyp="http://schemas.microsoft.com/office/drawing/2018/hyperlinkcolor" val="tx"/>
                    </a:ext>
                  </a:extLst>
                </a:hlinkClick>
              </a:rPr>
              <a:t>Prompts to try for Researcher and Analyst agent	5</a:t>
            </a:r>
            <a:endPar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6" action="ppaction://hlinksldjump">
                  <a:extLst>
                    <a:ext uri="{A12FA001-AC4F-418D-AE19-62706E023703}">
                      <ahyp:hlinkClr xmlns:ahyp="http://schemas.microsoft.com/office/drawing/2018/hyperlinkcolor" val="tx"/>
                    </a:ext>
                  </a:extLst>
                </a:hlinkClick>
              </a:rPr>
              <a:t>Prompts to try for Microsoft 365 Copilot in Microsoft 365 apps 	</a:t>
            </a: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6</a:t>
            </a: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endPar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7" action="ppaction://hlinksldjump">
                  <a:extLst>
                    <a:ext uri="{A12FA001-AC4F-418D-AE19-62706E023703}">
                      <ahyp:hlinkClr xmlns:ahyp="http://schemas.microsoft.com/office/drawing/2018/hyperlinkcolor" val="tx"/>
                    </a:ext>
                  </a:extLst>
                </a:hlinkClick>
              </a:rPr>
              <a:t>Free, secure Copilot Chat	</a:t>
            </a: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7</a:t>
            </a: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4" action="ppaction://hlinksldjump">
                  <a:extLst>
                    <a:ext uri="{A12FA001-AC4F-418D-AE19-62706E023703}">
                      <ahyp:hlinkClr xmlns:ahyp="http://schemas.microsoft.com/office/drawing/2018/hyperlinkcolor" val="tx"/>
                    </a:ext>
                  </a:extLst>
                </a:hlinkClick>
              </a:rPr>
              <a:t>Prompts to try for Copilot Chat (web)	</a:t>
            </a: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7</a:t>
            </a: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3" action="ppaction://hlinksldjump">
                  <a:extLst>
                    <a:ext uri="{A12FA001-AC4F-418D-AE19-62706E023703}">
                      <ahyp:hlinkClr xmlns:ahyp="http://schemas.microsoft.com/office/drawing/2018/hyperlinkcolor" val="tx"/>
                    </a:ext>
                  </a:extLst>
                </a:hlinkClick>
              </a:rPr>
              <a:t>Evaluation rubric	8</a:t>
            </a: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3" action="ppaction://hlinksldjump">
                <a:extLst>
                  <a:ext uri="{A12FA001-AC4F-418D-AE19-62706E023703}">
                    <ahyp:hlinkClr xmlns:ahyp="http://schemas.microsoft.com/office/drawing/2018/hyperlinkcolor" val="tx"/>
                  </a:ext>
                </a:extLst>
              </a:hlinkClick>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8" action="ppaction://hlinksldjump">
                  <a:extLst>
                    <a:ext uri="{A12FA001-AC4F-418D-AE19-62706E023703}">
                      <ahyp:hlinkClr xmlns:ahyp="http://schemas.microsoft.com/office/drawing/2018/hyperlinkcolor" val="tx"/>
                    </a:ext>
                  </a:extLst>
                </a:hlinkClick>
              </a:rPr>
              <a:t>Prompt guidance	</a:t>
            </a:r>
            <a:r>
              <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9</a:t>
            </a:r>
            <a:endParaRPr kumimoji="0" lang="en-US" sz="1100" b="1"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3" action="ppaction://hlinksldjump">
                <a:extLst>
                  <a:ext uri="{A12FA001-AC4F-418D-AE19-62706E023703}">
                    <ahyp:hlinkClr xmlns:ahyp="http://schemas.microsoft.com/office/drawing/2018/hyperlinkcolor" val="tx"/>
                  </a:ext>
                </a:extLst>
              </a:hlinkClick>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8" action="ppaction://hlinksldjump">
                  <a:extLst>
                    <a:ext uri="{A12FA001-AC4F-418D-AE19-62706E023703}">
                      <ahyp:hlinkClr xmlns:ahyp="http://schemas.microsoft.com/office/drawing/2018/hyperlinkcolor" val="tx"/>
                    </a:ext>
                  </a:extLst>
                </a:hlinkClick>
              </a:rPr>
              <a:t>Do’s and don’ts	</a:t>
            </a: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9</a:t>
            </a: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9" action="ppaction://hlinksldjump">
                  <a:extLst>
                    <a:ext uri="{A12FA001-AC4F-418D-AE19-62706E023703}">
                      <ahyp:hlinkClr xmlns:ahyp="http://schemas.microsoft.com/office/drawing/2018/hyperlinkcolor" val="tx"/>
                    </a:ext>
                  </a:extLst>
                </a:hlinkClick>
              </a:rPr>
              <a:t>Tips for reasoning over longer documents	</a:t>
            </a: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10</a:t>
            </a:r>
            <a:endPar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 action="ppaction://noaction">
                <a:extLst>
                  <a:ext uri="{A12FA001-AC4F-418D-AE19-62706E023703}">
                    <ahyp:hlinkClr xmlns:ahyp="http://schemas.microsoft.com/office/drawing/2018/hyperlinkcolor" val="tx"/>
                  </a:ext>
                </a:extLst>
              </a:hlinkClick>
            </a:endParaRPr>
          </a:p>
          <a:p>
            <a:pPr marL="0" marR="0" lvl="0" indent="0" algn="l" defTabSz="1018824" rtl="0" eaLnBrk="1" fontAlgn="auto" latinLnBrk="0" hangingPunct="1">
              <a:lnSpc>
                <a:spcPct val="150000"/>
              </a:lnSpc>
              <a:spcBef>
                <a:spcPts val="0"/>
              </a:spcBef>
              <a:spcAft>
                <a:spcPts val="0"/>
              </a:spcAft>
              <a:buClrTx/>
              <a:buSzTx/>
              <a:buFontTx/>
              <a:buNone/>
              <a:tabLst>
                <a:tab pos="6621463" algn="l"/>
              </a:tabLst>
              <a:defRPr/>
            </a:pP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hlinkClick r:id="rId9" action="ppaction://hlinksldjump">
                  <a:extLst>
                    <a:ext uri="{A12FA001-AC4F-418D-AE19-62706E023703}">
                      <ahyp:hlinkClr xmlns:ahyp="http://schemas.microsoft.com/office/drawing/2018/hyperlinkcolor" val="tx"/>
                    </a:ext>
                  </a:extLst>
                </a:hlinkClick>
              </a:rPr>
              <a:t>Discover and share Copilot prompts	</a:t>
            </a:r>
            <a:r>
              <a:rPr kumimoji="0" lang="en-US" sz="1100" b="0" i="0" u="none" strike="noStrike" kern="1200" cap="none" spc="0" normalizeH="0" baseline="0" noProof="0">
                <a:ln>
                  <a:noFill/>
                </a:ln>
                <a:solidFill>
                  <a:srgbClr val="091F2C"/>
                </a:solidFill>
                <a:effectLst/>
                <a:uLnTx/>
                <a:uFillTx/>
                <a:latin typeface="Segoe Pro Display" panose="020B0502040504020203" pitchFamily="34" charset="0"/>
                <a:ea typeface="+mn-ea"/>
                <a:cs typeface="+mn-cs"/>
              </a:rPr>
              <a:t>10</a:t>
            </a:r>
          </a:p>
        </p:txBody>
      </p:sp>
      <p:sp>
        <p:nvSpPr>
          <p:cNvPr id="19" name="Rectangle: Rounded Corners 9">
            <a:hlinkClick r:id="rId10" action="ppaction://hlinksldjump"/>
            <a:extLst>
              <a:ext uri="{FF2B5EF4-FFF2-40B4-BE49-F238E27FC236}">
                <a16:creationId xmlns:a16="http://schemas.microsoft.com/office/drawing/2014/main" id="{5334AB7F-8770-272B-5ED2-32A43625CED9}"/>
              </a:ext>
            </a:extLst>
          </p:cNvPr>
          <p:cNvSpPr>
            <a:spLocks noChangeArrowheads="1"/>
          </p:cNvSpPr>
          <p:nvPr/>
        </p:nvSpPr>
        <p:spPr bwMode="auto">
          <a:xfrm>
            <a:off x="368436" y="300813"/>
            <a:ext cx="1096691" cy="445089"/>
          </a:xfrm>
          <a:prstGeom prst="roundRect">
            <a:avLst>
              <a:gd name="adj" fmla="val 50000"/>
            </a:avLst>
          </a:prstGeom>
          <a:gradFill rotWithShape="0">
            <a:gsLst>
              <a:gs pos="0">
                <a:srgbClr val="0078D4"/>
              </a:gs>
              <a:gs pos="100000">
                <a:srgbClr val="8661C5"/>
              </a:gs>
            </a:gsLst>
            <a:lin ang="270000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8F3"/>
                </a:solidFill>
                <a:effectLst/>
                <a:uLnTx/>
                <a:uFillTx/>
                <a:latin typeface="Segoe Sans Display Semibold"/>
                <a:ea typeface="+mn-ea"/>
                <a:cs typeface="+mn-cs"/>
              </a:rPr>
              <a:t>Table of contents</a:t>
            </a:r>
          </a:p>
        </p:txBody>
      </p:sp>
      <p:sp>
        <p:nvSpPr>
          <p:cNvPr id="3" name="Rectangle: Rounded Corners 9">
            <a:hlinkClick r:id="rId2" action="ppaction://hlinksldjump"/>
            <a:extLst>
              <a:ext uri="{FF2B5EF4-FFF2-40B4-BE49-F238E27FC236}">
                <a16:creationId xmlns:a16="http://schemas.microsoft.com/office/drawing/2014/main" id="{5177964A-37D8-5E36-295E-B8DADB45EC2C}"/>
              </a:ext>
            </a:extLst>
          </p:cNvPr>
          <p:cNvSpPr>
            <a:spLocks noChangeArrowheads="1"/>
          </p:cNvSpPr>
          <p:nvPr/>
        </p:nvSpPr>
        <p:spPr bwMode="auto">
          <a:xfrm>
            <a:off x="155620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5" name="Rectangle: Rounded Corners 9">
            <a:hlinkClick r:id="rId4" action="ppaction://hlinksldjump"/>
            <a:extLst>
              <a:ext uri="{FF2B5EF4-FFF2-40B4-BE49-F238E27FC236}">
                <a16:creationId xmlns:a16="http://schemas.microsoft.com/office/drawing/2014/main" id="{E336A4BE-0B9A-98BA-952B-311BC94101E3}"/>
              </a:ext>
            </a:extLst>
          </p:cNvPr>
          <p:cNvSpPr>
            <a:spLocks noChangeArrowheads="1"/>
          </p:cNvSpPr>
          <p:nvPr/>
        </p:nvSpPr>
        <p:spPr bwMode="auto">
          <a:xfrm>
            <a:off x="2743970"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Microsoft 365 Copilot</a:t>
            </a:r>
          </a:p>
        </p:txBody>
      </p:sp>
      <p:sp>
        <p:nvSpPr>
          <p:cNvPr id="6" name="Rectangle: Rounded Corners 9">
            <a:hlinkClick r:id="rId7" action="ppaction://hlinksldjump"/>
            <a:extLst>
              <a:ext uri="{FF2B5EF4-FFF2-40B4-BE49-F238E27FC236}">
                <a16:creationId xmlns:a16="http://schemas.microsoft.com/office/drawing/2014/main" id="{B0EAE02D-EB4C-B478-D4B6-C06C16896B97}"/>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18" name="Rectangle: Rounded Corners 9">
            <a:hlinkClick r:id="rId3" action="ppaction://hlinksldjump"/>
            <a:extLst>
              <a:ext uri="{FF2B5EF4-FFF2-40B4-BE49-F238E27FC236}">
                <a16:creationId xmlns:a16="http://schemas.microsoft.com/office/drawing/2014/main" id="{74377ED6-0601-8BC0-8ADE-A8B7EE9A1DBB}"/>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23" name="Rectangle: Rounded Corners 9">
            <a:hlinkClick r:id="rId8" action="ppaction://hlinksldjump"/>
            <a:extLst>
              <a:ext uri="{FF2B5EF4-FFF2-40B4-BE49-F238E27FC236}">
                <a16:creationId xmlns:a16="http://schemas.microsoft.com/office/drawing/2014/main" id="{2BE9B2BB-6F71-D236-125D-1F43D558A4CA}"/>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Tree>
    <p:extLst>
      <p:ext uri="{BB962C8B-B14F-4D97-AF65-F5344CB8AC3E}">
        <p14:creationId xmlns:p14="http://schemas.microsoft.com/office/powerpoint/2010/main" val="3884207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46">
            <a:extLst>
              <a:ext uri="{FF2B5EF4-FFF2-40B4-BE49-F238E27FC236}">
                <a16:creationId xmlns:a16="http://schemas.microsoft.com/office/drawing/2014/main" id="{9ACB6766-A350-1347-F840-F649FBBF3EBB}"/>
              </a:ext>
            </a:extLst>
          </p:cNvPr>
          <p:cNvSpPr>
            <a:spLocks noGrp="1"/>
          </p:cNvSpPr>
          <p:nvPr>
            <p:ph type="title" idx="4294967295"/>
          </p:nvPr>
        </p:nvSpPr>
        <p:spPr bwMode="auto">
          <a:xfrm>
            <a:off x="375258" y="954514"/>
            <a:ext cx="7027119" cy="753283"/>
          </a:xfrm>
          <a:prstGeom prst="roundRect">
            <a:avLst>
              <a:gd name="adj" fmla="val 7124"/>
            </a:avLst>
          </a:prstGeom>
          <a:gradFill flip="none" rotWithShape="1">
            <a:gsLst>
              <a:gs pos="100000">
                <a:srgbClr val="FFFFFF">
                  <a:alpha val="40000"/>
                </a:srgbClr>
              </a:gs>
              <a:gs pos="0">
                <a:srgbClr val="FFFFFF">
                  <a:alpha val="50000"/>
                </a:srgbClr>
              </a:gs>
              <a:gs pos="50000">
                <a:schemeClr val="bg1">
                  <a:alpha val="70000"/>
                </a:schemeClr>
              </a:gs>
            </a:gsLst>
            <a:lin ang="2700000" scaled="1"/>
            <a:tileRect/>
          </a:gradFill>
          <a:ln w="15875" cap="flat" cmpd="sng" algn="ctr">
            <a:gradFill flip="none" rotWithShape="1">
              <a:gsLst>
                <a:gs pos="0">
                  <a:srgbClr val="FFFFFF">
                    <a:alpha val="55000"/>
                  </a:srgbClr>
                </a:gs>
                <a:gs pos="100000">
                  <a:srgbClr val="FFF8F3"/>
                </a:gs>
              </a:gsLst>
              <a:lin ang="2700000" scaled="1"/>
              <a:tileRect/>
            </a:gradFill>
            <a:prstDash val="solid"/>
          </a:ln>
          <a:effectLst>
            <a:outerShdw blurRad="254000" dist="25400" dir="4740000" algn="ctr" rotWithShape="0">
              <a:schemeClr val="accent3">
                <a:lumMod val="75000"/>
                <a:alpha val="8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61365" tIns="129092" rIns="161365" bIns="129092" numCol="1" spcCol="0" rtlCol="0" fromWordArt="0" anchor="ctr" anchorCtr="0" forceAA="0" compatLnSpc="1">
            <a:prstTxWarp prst="textNoShape">
              <a:avLst/>
            </a:prstTxWarp>
            <a:noAutofit/>
          </a:bodyPr>
          <a:lstStyle/>
          <a:p>
            <a:pPr marL="0" marR="0" lvl="0" indent="0" algn="ctr" defTabSz="822813" rtl="0" eaLnBrk="1" fontAlgn="base" latinLnBrk="0" hangingPunct="1">
              <a:lnSpc>
                <a:spcPct val="100000"/>
              </a:lnSpc>
              <a:spcBef>
                <a:spcPct val="0"/>
              </a:spcBef>
              <a:spcAft>
                <a:spcPct val="0"/>
              </a:spcAft>
              <a:buClrTx/>
              <a:buSzTx/>
              <a:buFontTx/>
              <a:buNone/>
              <a:tabLst/>
              <a:defRPr/>
            </a:pPr>
            <a:r>
              <a:rPr kumimoji="0" lang="en-US" sz="3200" b="1" i="0" u="none" strike="noStrike" kern="1200" cap="none" spc="0" normalizeH="0" baseline="0" noProof="0">
                <a:ln>
                  <a:noFill/>
                </a:ln>
                <a:gradFill>
                  <a:gsLst>
                    <a:gs pos="0">
                      <a:srgbClr val="0078D4"/>
                    </a:gs>
                    <a:gs pos="50000">
                      <a:srgbClr val="8661C5"/>
                    </a:gs>
                    <a:gs pos="99000">
                      <a:srgbClr val="C73ECC"/>
                    </a:gs>
                  </a:gsLst>
                  <a:lin ang="2700000" scaled="0"/>
                </a:gradFill>
                <a:effectLst/>
                <a:uLnTx/>
                <a:uFillTx/>
                <a:latin typeface="Segoe Sans Display Semibold"/>
                <a:ea typeface="+mn-ea"/>
                <a:cs typeface="Segoe UI Semibold" panose="020B0702040204020203" pitchFamily="34" charset="0"/>
              </a:rPr>
              <a:t>Getting Started</a:t>
            </a:r>
            <a:endParaRPr kumimoji="0" lang="en-US" sz="3200" b="0" i="0" u="none" strike="noStrike" kern="1200" cap="none" spc="0" normalizeH="0" baseline="0" noProof="0">
              <a:ln>
                <a:noFill/>
              </a:ln>
              <a:gradFill>
                <a:gsLst>
                  <a:gs pos="0">
                    <a:srgbClr val="0078D4"/>
                  </a:gs>
                  <a:gs pos="50000">
                    <a:srgbClr val="8661C5"/>
                  </a:gs>
                  <a:gs pos="99000">
                    <a:srgbClr val="C73ECC"/>
                  </a:gs>
                </a:gsLst>
                <a:lin ang="2700000" scaled="0"/>
              </a:gradFill>
              <a:effectLst/>
              <a:uLnTx/>
              <a:uFillTx/>
              <a:latin typeface="+mn-lt"/>
              <a:ea typeface="+mn-ea"/>
              <a:cs typeface="+mn-cs"/>
            </a:endParaRPr>
          </a:p>
        </p:txBody>
      </p:sp>
      <p:sp>
        <p:nvSpPr>
          <p:cNvPr id="8" name="Rounded Rectangle 46">
            <a:extLst>
              <a:ext uri="{FF2B5EF4-FFF2-40B4-BE49-F238E27FC236}">
                <a16:creationId xmlns:a16="http://schemas.microsoft.com/office/drawing/2014/main" id="{9FC6E5D6-ADDE-6D99-7251-C5FCFCBE12C3}"/>
              </a:ext>
              <a:ext uri="{C183D7F6-B498-43B3-948B-1728B52AA6E4}">
                <adec:decorative xmlns:adec="http://schemas.microsoft.com/office/drawing/2017/decorative" val="1"/>
              </a:ext>
            </a:extLst>
          </p:cNvPr>
          <p:cNvSpPr>
            <a:spLocks/>
          </p:cNvSpPr>
          <p:nvPr/>
        </p:nvSpPr>
        <p:spPr bwMode="auto">
          <a:xfrm>
            <a:off x="375258" y="1821816"/>
            <a:ext cx="7027119" cy="7345630"/>
          </a:xfrm>
          <a:prstGeom prst="roundRect">
            <a:avLst>
              <a:gd name="adj" fmla="val 1634"/>
            </a:avLst>
          </a:prstGeom>
          <a:gradFill flip="none" rotWithShape="1">
            <a:gsLst>
              <a:gs pos="100000">
                <a:srgbClr val="FFFFFF">
                  <a:alpha val="40000"/>
                </a:srgbClr>
              </a:gs>
              <a:gs pos="0">
                <a:srgbClr val="FFFFFF">
                  <a:alpha val="50000"/>
                </a:srgbClr>
              </a:gs>
              <a:gs pos="50000">
                <a:schemeClr val="bg1">
                  <a:alpha val="70000"/>
                </a:schemeClr>
              </a:gs>
            </a:gsLst>
            <a:lin ang="2700000" scaled="1"/>
            <a:tileRect/>
          </a:gradFill>
          <a:ln w="15875">
            <a:gradFill flip="none" rotWithShape="1">
              <a:gsLst>
                <a:gs pos="0">
                  <a:srgbClr val="FFFFFF">
                    <a:alpha val="55000"/>
                  </a:srgbClr>
                </a:gs>
                <a:gs pos="100000">
                  <a:srgbClr val="FFF8F3"/>
                </a:gs>
              </a:gsLst>
              <a:lin ang="2700000" scaled="1"/>
              <a:tileRect/>
            </a:gradFill>
          </a:ln>
          <a:effectLst>
            <a:outerShdw blurRad="254000" dist="25400" dir="4740000" algn="ctr" rotWithShape="0">
              <a:schemeClr val="accent3">
                <a:lumMod val="75000"/>
                <a:alpha val="8000"/>
              </a:schemeClr>
            </a:outerShdw>
          </a:effectLst>
        </p:spPr>
        <p:style>
          <a:lnRef idx="1">
            <a:schemeClr val="accent2"/>
          </a:lnRef>
          <a:fillRef idx="3">
            <a:schemeClr val="accent2"/>
          </a:fillRef>
          <a:effectRef idx="2">
            <a:schemeClr val="accent2"/>
          </a:effectRef>
          <a:fontRef idx="minor">
            <a:schemeClr val="lt1"/>
          </a:fontRef>
        </p:style>
        <p:txBody>
          <a:bodyPr rot="0" spcFirstLastPara="0" vert="horz" wrap="square" lIns="161365" tIns="129092" rIns="161365" bIns="129092" numCol="1" spcCol="0" rtlCol="0" fromWordArt="0" anchor="t" anchorCtr="0" forceAA="0" compatLnSpc="1">
            <a:prstTxWarp prst="textNoShape">
              <a:avLst/>
            </a:prstTxWarp>
            <a:noAutofit/>
          </a:bodyPr>
          <a:lstStyle/>
          <a:p>
            <a:pPr marL="0" marR="0" lvl="0" indent="0" algn="ctr" defTabSz="822813"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18" normalizeH="0" baseline="0" noProof="0">
              <a:ln>
                <a:noFill/>
              </a:ln>
              <a:gradFill>
                <a:gsLst>
                  <a:gs pos="0">
                    <a:srgbClr val="FFFFFF"/>
                  </a:gs>
                  <a:gs pos="100000">
                    <a:srgbClr val="FFFFFF"/>
                  </a:gs>
                </a:gsLst>
                <a:lin ang="5400000" scaled="0"/>
              </a:gradFill>
              <a:effectLst/>
              <a:uLnTx/>
              <a:uFillTx/>
              <a:latin typeface="Segoe Sans Display"/>
              <a:ea typeface="+mn-ea"/>
              <a:cs typeface="Segoe UI" pitchFamily="34" charset="0"/>
            </a:endParaRPr>
          </a:p>
        </p:txBody>
      </p:sp>
      <p:sp>
        <p:nvSpPr>
          <p:cNvPr id="11" name="TextBox 10">
            <a:extLst>
              <a:ext uri="{FF2B5EF4-FFF2-40B4-BE49-F238E27FC236}">
                <a16:creationId xmlns:a16="http://schemas.microsoft.com/office/drawing/2014/main" id="{9F142D2E-7BC1-039E-32C6-A5416F59F0D8}"/>
              </a:ext>
            </a:extLst>
          </p:cNvPr>
          <p:cNvSpPr txBox="1"/>
          <p:nvPr/>
        </p:nvSpPr>
        <p:spPr>
          <a:xfrm>
            <a:off x="676656" y="2027125"/>
            <a:ext cx="6423608" cy="997581"/>
          </a:xfrm>
          <a:prstGeom prst="rect">
            <a:avLst/>
          </a:prstGeom>
          <a:noFill/>
        </p:spPr>
        <p:txBody>
          <a:bodyPr wrap="square" lIns="0" tIns="0" rIns="0" bIns="0">
            <a:spAutoFit/>
          </a:bodyPr>
          <a:lstStyle/>
          <a:p>
            <a:pPr marL="0" marR="0" lvl="0" indent="0" algn="l" defTabSz="1018824" rtl="0" eaLnBrk="1" fontAlgn="auto" latinLnBrk="0" hangingPunct="1">
              <a:lnSpc>
                <a:spcPct val="11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This guide is your quick path to </a:t>
            </a:r>
            <a:r>
              <a:rPr kumimoji="0" lang="en-US" sz="1200" b="1" i="0" u="none" strike="noStrike" kern="1200" cap="none" spc="0" normalizeH="0" baseline="0" noProof="0">
                <a:ln>
                  <a:noFill/>
                </a:ln>
                <a:solidFill>
                  <a:srgbClr val="702573"/>
                </a:solidFill>
                <a:effectLst/>
                <a:uLnTx/>
                <a:uFillTx/>
                <a:latin typeface="Segoe UI" panose="020B0502040204020203" pitchFamily="34" charset="0"/>
                <a:cs typeface="Segoe UI" panose="020B0502040204020203" pitchFamily="34" charset="0"/>
              </a:rPr>
              <a:t>harnessing the power of Microsoft 365 Copilot, </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your AI assistant built for work. Inside, you will discover </a:t>
            </a:r>
            <a:r>
              <a:rPr kumimoji="0" lang="en-US" sz="1200" b="1" i="0" u="none" strike="noStrike" kern="1200" cap="none" spc="0" normalizeH="0" baseline="0" noProof="0">
                <a:ln>
                  <a:noFill/>
                </a:ln>
                <a:solidFill>
                  <a:srgbClr val="702573"/>
                </a:solidFill>
                <a:effectLst/>
                <a:uLnTx/>
                <a:uFillTx/>
                <a:latin typeface="Segoe UI" panose="020B0502040204020203" pitchFamily="34" charset="0"/>
                <a:cs typeface="Segoe UI" panose="020B0502040204020203" pitchFamily="34" charset="0"/>
              </a:rPr>
              <a:t>practical, high-impact prompts </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to help transform your workflow, highlighting the unique features that set Microsoft 365 Copilot apart from other AI tools.</a:t>
            </a:r>
          </a:p>
          <a:p>
            <a:pPr marL="0" marR="0" lvl="0" indent="0" algn="l" defTabSz="1018824" rtl="0" eaLnBrk="1" fontAlgn="auto" latinLnBrk="0" hangingPunct="1">
              <a:lnSpc>
                <a:spcPct val="11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endParaRPr>
          </a:p>
        </p:txBody>
      </p:sp>
      <p:sp>
        <p:nvSpPr>
          <p:cNvPr id="10" name="Rectangle: Rounded Corners 39">
            <a:extLst>
              <a:ext uri="{FF2B5EF4-FFF2-40B4-BE49-F238E27FC236}">
                <a16:creationId xmlns:a16="http://schemas.microsoft.com/office/drawing/2014/main" id="{36A28967-EC04-CBE6-61D6-0BC22D67C387}"/>
              </a:ext>
              <a:ext uri="{C183D7F6-B498-43B3-948B-1728B52AA6E4}">
                <adec:decorative xmlns:adec="http://schemas.microsoft.com/office/drawing/2017/decorative" val="0"/>
              </a:ext>
            </a:extLst>
          </p:cNvPr>
          <p:cNvSpPr>
            <a:spLocks/>
          </p:cNvSpPr>
          <p:nvPr/>
        </p:nvSpPr>
        <p:spPr bwMode="auto">
          <a:xfrm>
            <a:off x="676656" y="3002060"/>
            <a:ext cx="6428128" cy="756786"/>
          </a:xfrm>
          <a:prstGeom prst="roundRect">
            <a:avLst>
              <a:gd name="adj" fmla="val 13106"/>
            </a:avLst>
          </a:prstGeom>
          <a:gradFill>
            <a:gsLst>
              <a:gs pos="0">
                <a:srgbClr val="0078D4"/>
              </a:gs>
              <a:gs pos="100000">
                <a:srgbClr val="8661C5"/>
              </a:gs>
            </a:gsLst>
            <a:lin ang="2700000" scaled="0"/>
          </a:gradFill>
          <a:ln w="9525" cap="flat" cmpd="sng" algn="ctr">
            <a:noFill/>
            <a:prstDash val="solid"/>
            <a:headEnd type="none" w="med" len="med"/>
            <a:tailEnd type="none" w="med" len="med"/>
          </a:ln>
          <a:effectLst>
            <a:outerShdw blurRad="127000" dir="2700000" algn="tl" rotWithShape="0">
              <a:srgbClr val="737373">
                <a:alpha val="20000"/>
              </a:srgbClr>
            </a:outerShdw>
          </a:effectLst>
        </p:spPr>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Sans Display Semibold"/>
                <a:ea typeface="+mn-ea"/>
                <a:cs typeface="+mn-cs"/>
              </a:rPr>
              <a:t>Explore prompts today to see how </a:t>
            </a:r>
          </a:p>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Sans Display Semibold"/>
                <a:ea typeface="+mn-ea"/>
                <a:cs typeface="+mn-cs"/>
              </a:rPr>
              <a:t>Microsoft 365 Copilot can work for you.</a:t>
            </a:r>
            <a:r>
              <a:rPr kumimoji="0" lang="en-US" sz="1600" b="0" i="0" u="none" strike="noStrike" kern="1200" cap="none" spc="0" normalizeH="0" baseline="0" noProof="0">
                <a:ln>
                  <a:noFill/>
                </a:ln>
                <a:solidFill>
                  <a:srgbClr val="FFFFFF"/>
                </a:solidFill>
                <a:effectLst/>
                <a:uLnTx/>
                <a:uFillTx/>
                <a:latin typeface="Segoe Sans Display Semibold"/>
                <a:ea typeface="+mn-ea"/>
                <a:cs typeface="+mn-cs"/>
              </a:rPr>
              <a:t> </a:t>
            </a:r>
          </a:p>
        </p:txBody>
      </p:sp>
      <p:graphicFrame>
        <p:nvGraphicFramePr>
          <p:cNvPr id="12" name="Table 11">
            <a:extLst>
              <a:ext uri="{FF2B5EF4-FFF2-40B4-BE49-F238E27FC236}">
                <a16:creationId xmlns:a16="http://schemas.microsoft.com/office/drawing/2014/main" id="{1CA89B2E-E4B6-BDD7-A05F-78E9C08C72EE}"/>
              </a:ext>
            </a:extLst>
          </p:cNvPr>
          <p:cNvGraphicFramePr>
            <a:graphicFrameLocks noGrp="1"/>
          </p:cNvGraphicFramePr>
          <p:nvPr>
            <p:extLst>
              <p:ext uri="{D42A27DB-BD31-4B8C-83A1-F6EECF244321}">
                <p14:modId xmlns:p14="http://schemas.microsoft.com/office/powerpoint/2010/main" val="3731976072"/>
              </p:ext>
            </p:extLst>
          </p:nvPr>
        </p:nvGraphicFramePr>
        <p:xfrm>
          <a:off x="723072" y="3873076"/>
          <a:ext cx="6428128" cy="2259075"/>
        </p:xfrm>
        <a:graphic>
          <a:graphicData uri="http://schemas.openxmlformats.org/drawingml/2006/table">
            <a:tbl>
              <a:tblPr firstRow="1" bandRow="1">
                <a:tableStyleId>{2D5ABB26-0587-4C30-8999-92F81FD0307C}</a:tableStyleId>
              </a:tblPr>
              <a:tblGrid>
                <a:gridCol w="630079">
                  <a:extLst>
                    <a:ext uri="{9D8B030D-6E8A-4147-A177-3AD203B41FA5}">
                      <a16:colId xmlns:a16="http://schemas.microsoft.com/office/drawing/2014/main" val="918109119"/>
                    </a:ext>
                  </a:extLst>
                </a:gridCol>
                <a:gridCol w="5798049">
                  <a:extLst>
                    <a:ext uri="{9D8B030D-6E8A-4147-A177-3AD203B41FA5}">
                      <a16:colId xmlns:a16="http://schemas.microsoft.com/office/drawing/2014/main" val="2524560981"/>
                    </a:ext>
                  </a:extLst>
                </a:gridCol>
              </a:tblGrid>
              <a:tr h="566928">
                <a:tc>
                  <a:txBody>
                    <a:bodyPr/>
                    <a:lstStyle/>
                    <a:p>
                      <a:pPr marL="0" marR="0" lvl="0" indent="0" algn="ctr" defTabSz="690992" rtl="0" eaLnBrk="1" fontAlgn="base" latinLnBrk="0" hangingPunct="1">
                        <a:lnSpc>
                          <a:spcPct val="100000"/>
                        </a:lnSpc>
                        <a:spcBef>
                          <a:spcPct val="0"/>
                        </a:spcBef>
                        <a:spcAft>
                          <a:spcPts val="701"/>
                        </a:spcAft>
                        <a:buClrTx/>
                        <a:buSzTx/>
                        <a:buFontTx/>
                        <a:buNone/>
                        <a:tabLst/>
                        <a:defRPr/>
                      </a:pPr>
                      <a:endParaRPr kumimoji="0" lang="en-US" sz="2000" b="0" i="0" u="none" strike="noStrike" kern="1200" cap="none" spc="-18" normalizeH="0" baseline="0" noProof="0">
                        <a:ln>
                          <a:noFill/>
                        </a:ln>
                        <a:gradFill>
                          <a:gsLst>
                            <a:gs pos="0">
                              <a:srgbClr val="0070C0"/>
                            </a:gs>
                            <a:gs pos="100000">
                              <a:srgbClr val="702573"/>
                            </a:gs>
                          </a:gsLst>
                          <a:lin ang="2700000" scaled="1"/>
                        </a:gradFill>
                        <a:effectLst/>
                        <a:uLnTx/>
                        <a:uFillTx/>
                        <a:latin typeface="Segoe UI" panose="020B0502040204020203" pitchFamily="34" charset="0"/>
                        <a:ea typeface="+mn-ea"/>
                        <a:cs typeface="Segoe UI" panose="020B05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1200">
                          <a:latin typeface="Segoe UI" panose="020B0502040204020203" pitchFamily="34" charset="0"/>
                          <a:cs typeface="Segoe UI" panose="020B0502040204020203" pitchFamily="34" charset="0"/>
                        </a:rPr>
                        <a:t>Use </a:t>
                      </a:r>
                      <a:r>
                        <a:rPr lang="en-US" sz="1200" b="1">
                          <a:latin typeface="Segoe UI" panose="020B0502040204020203" pitchFamily="34" charset="0"/>
                          <a:cs typeface="Segoe UI" panose="020B0502040204020203" pitchFamily="34" charset="0"/>
                        </a:rPr>
                        <a:t>Work toggle</a:t>
                      </a:r>
                      <a:r>
                        <a:rPr lang="en-US" sz="1200">
                          <a:latin typeface="Segoe UI" panose="020B0502040204020203" pitchFamily="34" charset="0"/>
                          <a:cs typeface="Segoe UI" panose="020B0502040204020203" pitchFamily="34" charset="0"/>
                        </a:rPr>
                        <a:t> for prompts using your company’s data and </a:t>
                      </a:r>
                      <a:r>
                        <a:rPr lang="en-US" sz="1200" b="1">
                          <a:latin typeface="Segoe UI" panose="020B0502040204020203" pitchFamily="34" charset="0"/>
                          <a:cs typeface="Segoe UI" panose="020B0502040204020203" pitchFamily="34" charset="0"/>
                        </a:rPr>
                        <a:t>Web toggle</a:t>
                      </a:r>
                      <a:r>
                        <a:rPr lang="en-US" sz="1200">
                          <a:latin typeface="Segoe UI" panose="020B0502040204020203" pitchFamily="34" charset="0"/>
                          <a:cs typeface="Segoe UI" panose="020B0502040204020203" pitchFamily="34" charset="0"/>
                        </a:rPr>
                        <a:t> for general internet-based questions.</a:t>
                      </a:r>
                      <a:endParaRPr lang="en-US" sz="1200">
                        <a:solidFill>
                          <a:srgbClr val="091F2C"/>
                        </a:solidFill>
                        <a:effectLst/>
                        <a:latin typeface="Segoe UI" panose="020B0502040204020203" pitchFamily="34" charset="0"/>
                        <a:cs typeface="Segoe UI" panose="020B05020402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38892725"/>
                  </a:ext>
                </a:extLst>
              </a:tr>
              <a:tr h="564049">
                <a:tc>
                  <a:txBody>
                    <a:bodyPr/>
                    <a:lstStyle/>
                    <a:p>
                      <a:pPr marL="0" marR="0" lvl="0" indent="0" algn="ctr" defTabSz="690992" rtl="0" eaLnBrk="1" fontAlgn="base" latinLnBrk="0" hangingPunct="1">
                        <a:lnSpc>
                          <a:spcPct val="100000"/>
                        </a:lnSpc>
                        <a:spcBef>
                          <a:spcPct val="0"/>
                        </a:spcBef>
                        <a:spcAft>
                          <a:spcPts val="701"/>
                        </a:spcAft>
                        <a:buClrTx/>
                        <a:buSzTx/>
                        <a:buFontTx/>
                        <a:buNone/>
                        <a:tabLst/>
                        <a:defRPr/>
                      </a:pPr>
                      <a:endParaRPr kumimoji="0" lang="en-US" sz="2000" b="0" i="0" u="none" strike="noStrike" kern="1200" cap="none" spc="-18" normalizeH="0" baseline="0" noProof="0">
                        <a:ln>
                          <a:noFill/>
                        </a:ln>
                        <a:gradFill>
                          <a:gsLst>
                            <a:gs pos="0">
                              <a:srgbClr val="0070C0"/>
                            </a:gs>
                            <a:gs pos="100000">
                              <a:srgbClr val="702573"/>
                            </a:gs>
                          </a:gsLst>
                          <a:lin ang="2700000" scaled="1"/>
                        </a:gradFill>
                        <a:effectLst/>
                        <a:uLnTx/>
                        <a:uFillTx/>
                        <a:latin typeface="Segoe UI" panose="020B0502040204020203" pitchFamily="34" charset="0"/>
                        <a:ea typeface="+mn-ea"/>
                        <a:cs typeface="Segoe UI" panose="020B05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200" b="1">
                          <a:solidFill>
                            <a:srgbClr val="091F2C"/>
                          </a:solidFill>
                          <a:effectLst/>
                          <a:latin typeface="Segoe UI" panose="020B0502040204020203" pitchFamily="34" charset="0"/>
                          <a:cs typeface="Segoe UI" panose="020B0502040204020203" pitchFamily="34" charset="0"/>
                        </a:rPr>
                        <a:t>Evaluate the responses </a:t>
                      </a:r>
                      <a:r>
                        <a:rPr lang="en-US" sz="1200">
                          <a:solidFill>
                            <a:srgbClr val="091F2C"/>
                          </a:solidFill>
                          <a:effectLst/>
                          <a:latin typeface="Segoe UI" panose="020B0502040204020203" pitchFamily="34" charset="0"/>
                          <a:cs typeface="Segoe UI" panose="020B0502040204020203" pitchFamily="34" charset="0"/>
                        </a:rPr>
                        <a:t>using the </a:t>
                      </a:r>
                      <a:r>
                        <a:rPr lang="en-US" sz="1200">
                          <a:solidFill>
                            <a:srgbClr val="091F2C"/>
                          </a:solidFill>
                          <a:effectLst/>
                          <a:latin typeface="Segoe UI" panose="020B0502040204020203" pitchFamily="34" charset="0"/>
                          <a:cs typeface="Segoe UI" panose="020B0502040204020203" pitchFamily="34" charset="0"/>
                          <a:hlinkClick r:id="rId3" action="ppaction://hlinksldjump"/>
                        </a:rPr>
                        <a:t>ACRUE rubric </a:t>
                      </a:r>
                      <a:r>
                        <a:rPr lang="en-US" sz="1200">
                          <a:solidFill>
                            <a:srgbClr val="091F2C"/>
                          </a:solidFill>
                          <a:effectLst/>
                          <a:latin typeface="Segoe UI" panose="020B0502040204020203" pitchFamily="34" charset="0"/>
                          <a:cs typeface="Segoe UI" panose="020B0502040204020203" pitchFamily="34" charset="0"/>
                        </a:rPr>
                        <a:t>to ensure quality.</a:t>
                      </a:r>
                      <a:endParaRPr lang="en-US" sz="1200">
                        <a:latin typeface="Segoe UI" panose="020B0502040204020203" pitchFamily="34" charset="0"/>
                        <a:cs typeface="Segoe UI" panose="020B05020402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614123"/>
                  </a:ext>
                </a:extLst>
              </a:tr>
              <a:tr h="564049">
                <a:tc>
                  <a:txBody>
                    <a:bodyPr/>
                    <a:lstStyle/>
                    <a:p>
                      <a:pPr marL="0" marR="0" lvl="0" indent="0" algn="ctr" defTabSz="690992" rtl="0" eaLnBrk="1" fontAlgn="base" latinLnBrk="0" hangingPunct="1">
                        <a:lnSpc>
                          <a:spcPct val="100000"/>
                        </a:lnSpc>
                        <a:spcBef>
                          <a:spcPct val="0"/>
                        </a:spcBef>
                        <a:spcAft>
                          <a:spcPts val="701"/>
                        </a:spcAft>
                        <a:buClrTx/>
                        <a:buSzTx/>
                        <a:buFontTx/>
                        <a:buNone/>
                        <a:tabLst/>
                        <a:defRPr/>
                      </a:pPr>
                      <a:endParaRPr kumimoji="0" lang="en-US" sz="2000" b="0" i="0" u="none" strike="noStrike" kern="1200" cap="none" spc="-18" normalizeH="0" baseline="0" noProof="0">
                        <a:ln>
                          <a:noFill/>
                        </a:ln>
                        <a:gradFill>
                          <a:gsLst>
                            <a:gs pos="0">
                              <a:srgbClr val="0070C0"/>
                            </a:gs>
                            <a:gs pos="100000">
                              <a:srgbClr val="702573"/>
                            </a:gs>
                          </a:gsLst>
                          <a:lin ang="2700000" scaled="1"/>
                        </a:gradFill>
                        <a:effectLst/>
                        <a:uLnTx/>
                        <a:uFillTx/>
                        <a:latin typeface="Segoe UI" panose="020B0502040204020203" pitchFamily="34" charset="0"/>
                        <a:ea typeface="+mn-ea"/>
                        <a:cs typeface="Segoe UI" panose="020B05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1200" b="1">
                          <a:solidFill>
                            <a:srgbClr val="091F2C"/>
                          </a:solidFill>
                          <a:effectLst/>
                          <a:latin typeface="Segoe UI" panose="020B0502040204020203" pitchFamily="34" charset="0"/>
                          <a:cs typeface="Segoe UI" panose="020B0502040204020203" pitchFamily="34" charset="0"/>
                        </a:rPr>
                        <a:t>Share your favorite prompts and helpful tips </a:t>
                      </a:r>
                      <a:r>
                        <a:rPr lang="en-US" sz="1200">
                          <a:solidFill>
                            <a:srgbClr val="091F2C"/>
                          </a:solidFill>
                          <a:effectLst/>
                          <a:latin typeface="Segoe UI" panose="020B0502040204020203" pitchFamily="34" charset="0"/>
                          <a:cs typeface="Segoe UI" panose="020B0502040204020203" pitchFamily="34" charset="0"/>
                        </a:rPr>
                        <a:t>to support your team’s success.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4618865"/>
                  </a:ext>
                </a:extLst>
              </a:tr>
              <a:tr h="564049">
                <a:tc>
                  <a:txBody>
                    <a:bodyPr/>
                    <a:lstStyle/>
                    <a:p>
                      <a:pPr marL="0" marR="0" lvl="0" indent="0" algn="ctr" defTabSz="690992" rtl="0" eaLnBrk="1" fontAlgn="base" latinLnBrk="0" hangingPunct="1">
                        <a:lnSpc>
                          <a:spcPct val="100000"/>
                        </a:lnSpc>
                        <a:spcBef>
                          <a:spcPct val="0"/>
                        </a:spcBef>
                        <a:spcAft>
                          <a:spcPts val="701"/>
                        </a:spcAft>
                        <a:buClrTx/>
                        <a:buSzTx/>
                        <a:buFontTx/>
                        <a:buNone/>
                        <a:tabLst/>
                        <a:defRPr/>
                      </a:pPr>
                      <a:endParaRPr kumimoji="0" lang="en-US" sz="2000" b="0" i="0" u="none" strike="noStrike" kern="1200" cap="none" spc="-18" normalizeH="0" baseline="0" noProof="0">
                        <a:ln>
                          <a:noFill/>
                        </a:ln>
                        <a:gradFill>
                          <a:gsLst>
                            <a:gs pos="0">
                              <a:srgbClr val="0070C0"/>
                            </a:gs>
                            <a:gs pos="100000">
                              <a:srgbClr val="702573"/>
                            </a:gs>
                          </a:gsLst>
                          <a:lin ang="2700000" scaled="1"/>
                        </a:gradFill>
                        <a:effectLst/>
                        <a:uLnTx/>
                        <a:uFillTx/>
                        <a:latin typeface="Segoe UI" panose="020B0502040204020203" pitchFamily="34" charset="0"/>
                        <a:ea typeface="+mn-ea"/>
                        <a:cs typeface="Segoe UI" panose="020B0502040204020203"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1200" b="1">
                          <a:solidFill>
                            <a:srgbClr val="091F2C"/>
                          </a:solidFill>
                          <a:effectLst/>
                          <a:latin typeface="Segoe UI" panose="020B0502040204020203" pitchFamily="34" charset="0"/>
                          <a:cs typeface="Segoe UI" panose="020B0502040204020203" pitchFamily="34" charset="0"/>
                        </a:rPr>
                        <a:t>Provide feedback </a:t>
                      </a:r>
                      <a:r>
                        <a:rPr lang="en-US" sz="1200">
                          <a:solidFill>
                            <a:srgbClr val="091F2C"/>
                          </a:solidFill>
                          <a:effectLst/>
                          <a:latin typeface="Segoe UI" panose="020B0502040204020203" pitchFamily="34" charset="0"/>
                          <a:cs typeface="Segoe UI" panose="020B0502040204020203" pitchFamily="34" charset="0"/>
                        </a:rPr>
                        <a:t>to your admin or through Copilot’s tools to help improve your experience.</a:t>
                      </a:r>
                      <a:endParaRPr lang="en-US" sz="120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921250"/>
                  </a:ext>
                </a:extLst>
              </a:tr>
            </a:tbl>
          </a:graphicData>
        </a:graphic>
      </p:graphicFrame>
      <p:sp>
        <p:nvSpPr>
          <p:cNvPr id="14" name="TextBox 13">
            <a:extLst>
              <a:ext uri="{FF2B5EF4-FFF2-40B4-BE49-F238E27FC236}">
                <a16:creationId xmlns:a16="http://schemas.microsoft.com/office/drawing/2014/main" id="{9A027750-329B-E21D-042A-A80A066B7E51}"/>
              </a:ext>
            </a:extLst>
          </p:cNvPr>
          <p:cNvSpPr txBox="1"/>
          <p:nvPr/>
        </p:nvSpPr>
        <p:spPr>
          <a:xfrm>
            <a:off x="672134" y="6315461"/>
            <a:ext cx="6428130" cy="2528513"/>
          </a:xfrm>
          <a:prstGeom prst="rect">
            <a:avLst/>
          </a:prstGeom>
          <a:noFill/>
        </p:spPr>
        <p:txBody>
          <a:bodyPr wrap="square" lIns="0" tIns="0" rIns="0" bIns="0">
            <a:spAutoFit/>
          </a:bodyPr>
          <a:lstStyle/>
          <a:p>
            <a:pPr marL="0" marR="0" lvl="0" indent="0" algn="l" defTabSz="1018824" rtl="0" eaLnBrk="1" fontAlgn="auto" latinLnBrk="0" hangingPunct="1">
              <a:lnSpc>
                <a:spcPct val="110000"/>
              </a:lnSpc>
              <a:spcBef>
                <a:spcPts val="0"/>
              </a:spcBef>
              <a:spcAft>
                <a:spcPts val="800"/>
              </a:spcAft>
              <a:buClrTx/>
              <a:buSzTx/>
              <a:buFontTx/>
              <a:buNone/>
              <a:tabLst/>
              <a:defRPr/>
            </a:pP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Always remember to:</a:t>
            </a:r>
          </a:p>
          <a:p>
            <a:pPr marL="228600" marR="0" lvl="0" indent="-228600" algn="l" defTabSz="1018824" rtl="0" eaLnBrk="1" fontAlgn="auto" latinLnBrk="0" hangingPunct="1">
              <a:lnSpc>
                <a:spcPct val="110000"/>
              </a:lnSpc>
              <a:spcBef>
                <a:spcPts val="0"/>
              </a:spcBef>
              <a:spcAft>
                <a:spcPts val="800"/>
              </a:spcAft>
              <a:buClrTx/>
              <a:buSzTx/>
              <a:buFont typeface="Arial" panose="020B0604020202020204" pitchFamily="34" charset="0"/>
              <a:buChar char="•"/>
              <a:tabLst/>
              <a:defRPr/>
            </a:pP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Review and verify AI-generated responses.</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Copilot uses Large Language Models (LLMs), advanced systems designed to predict and generate text. Occasionally, responses may contain inaccuracies due to the complex nature of LLMs. Always evaluate Copilot’s output and cross-check with trusted sources as needed.</a:t>
            </a:r>
          </a:p>
          <a:p>
            <a:pPr marL="228600" marR="0" lvl="0" indent="-228600" algn="l" defTabSz="1018824" rtl="0" eaLnBrk="1" fontAlgn="auto" latinLnBrk="0" hangingPunct="1">
              <a:lnSpc>
                <a:spcPct val="110000"/>
              </a:lnSpc>
              <a:spcBef>
                <a:spcPts val="0"/>
              </a:spcBef>
              <a:spcAft>
                <a:spcPts val="800"/>
              </a:spcAft>
              <a:buClrTx/>
              <a:buSzTx/>
              <a:buFont typeface="Arial" panose="020B0604020202020204" pitchFamily="34" charset="0"/>
              <a:buChar char="•"/>
              <a:tabLst/>
              <a:defRPr/>
            </a:pP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Using the same prompt multiple times may yield different responses.</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LLMs rely on neural networks, which can introduce some variability. Even with identical prompts, responses might vary slightly each time.</a:t>
            </a:r>
          </a:p>
          <a:p>
            <a:pPr marL="228600" marR="0" lvl="0" indent="-228600" algn="l" defTabSz="1018824" rtl="0" eaLnBrk="1" fontAlgn="auto" latinLnBrk="0" hangingPunct="1">
              <a:lnSpc>
                <a:spcPct val="110000"/>
              </a:lnSpc>
              <a:spcBef>
                <a:spcPts val="0"/>
              </a:spcBef>
              <a:spcAft>
                <a:spcPts val="1200"/>
              </a:spcAft>
              <a:buClrTx/>
              <a:buSzTx/>
              <a:buFont typeface="Arial" panose="020B0604020202020204" pitchFamily="34" charset="0"/>
              <a:buChar char="•"/>
              <a:tabLst/>
              <a:defRPr/>
            </a:pP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Use Copilot responsibly, ethically, and legally.</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Avoid employing Copilot for any activities that could harm yourself or others. For more information, see our </a:t>
            </a:r>
            <a:r>
              <a:rPr kumimoji="0" lang="en-US" sz="1200" b="0" i="0" u="sng"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hlinkClick r:id="rId4"/>
              </a:rPr>
              <a:t>responsible AI (Artificial Intelligence) principles and standards</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a:t>
            </a:r>
          </a:p>
        </p:txBody>
      </p:sp>
      <p:sp>
        <p:nvSpPr>
          <p:cNvPr id="27" name="Rectangle: Rounded Corners 39">
            <a:extLst>
              <a:ext uri="{FF2B5EF4-FFF2-40B4-BE49-F238E27FC236}">
                <a16:creationId xmlns:a16="http://schemas.microsoft.com/office/drawing/2014/main" id="{CB665F75-FAE3-435C-CA5B-18A3484CE6E9}"/>
              </a:ext>
              <a:ext uri="{C183D7F6-B498-43B3-948B-1728B52AA6E4}">
                <adec:decorative xmlns:adec="http://schemas.microsoft.com/office/drawing/2017/decorative" val="1"/>
              </a:ext>
            </a:extLst>
          </p:cNvPr>
          <p:cNvSpPr>
            <a:spLocks/>
          </p:cNvSpPr>
          <p:nvPr/>
        </p:nvSpPr>
        <p:spPr bwMode="auto">
          <a:xfrm>
            <a:off x="672134" y="3934668"/>
            <a:ext cx="592349" cy="439684"/>
          </a:xfrm>
          <a:prstGeom prst="roundRect">
            <a:avLst>
              <a:gd name="adj" fmla="val 13106"/>
            </a:avLst>
          </a:prstGeom>
          <a:gradFill>
            <a:gsLst>
              <a:gs pos="0">
                <a:srgbClr val="0078D4">
                  <a:alpha val="20000"/>
                </a:srgbClr>
              </a:gs>
              <a:gs pos="100000">
                <a:srgbClr val="8661C5">
                  <a:alpha val="20000"/>
                </a:srgbClr>
              </a:gs>
            </a:gsLst>
            <a:lin ang="2700000" scaled="0"/>
          </a:gradFill>
          <a:ln w="9525" cap="flat" cmpd="sng" algn="ctr">
            <a:noFill/>
            <a:prstDash val="solid"/>
            <a:headEnd type="none" w="med" len="med"/>
            <a:tailEnd type="none" w="med" len="med"/>
          </a:ln>
          <a:effectLst>
            <a:outerShdw blurRad="127000" dir="2700000" algn="tl" rotWithShape="0">
              <a:srgbClr val="737373">
                <a:alpha val="20000"/>
              </a:srgbClr>
            </a:outerShdw>
          </a:effectLst>
        </p:spPr>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91F2C"/>
                </a:solidFill>
                <a:effectLst/>
                <a:uLnTx/>
                <a:uFillTx/>
                <a:latin typeface="Segoe Sans Display Semibold"/>
                <a:ea typeface="+mn-ea"/>
                <a:cs typeface="+mn-cs"/>
              </a:rPr>
              <a:t>1</a:t>
            </a:r>
          </a:p>
        </p:txBody>
      </p:sp>
      <p:sp>
        <p:nvSpPr>
          <p:cNvPr id="28" name="Rectangle: Rounded Corners 39">
            <a:extLst>
              <a:ext uri="{FF2B5EF4-FFF2-40B4-BE49-F238E27FC236}">
                <a16:creationId xmlns:a16="http://schemas.microsoft.com/office/drawing/2014/main" id="{B22F1695-514C-3498-51E4-84A911AC2B67}"/>
              </a:ext>
              <a:ext uri="{C183D7F6-B498-43B3-948B-1728B52AA6E4}">
                <adec:decorative xmlns:adec="http://schemas.microsoft.com/office/drawing/2017/decorative" val="1"/>
              </a:ext>
            </a:extLst>
          </p:cNvPr>
          <p:cNvSpPr>
            <a:spLocks/>
          </p:cNvSpPr>
          <p:nvPr/>
        </p:nvSpPr>
        <p:spPr bwMode="auto">
          <a:xfrm>
            <a:off x="672134" y="4502426"/>
            <a:ext cx="592349" cy="439684"/>
          </a:xfrm>
          <a:prstGeom prst="roundRect">
            <a:avLst>
              <a:gd name="adj" fmla="val 13106"/>
            </a:avLst>
          </a:prstGeom>
          <a:gradFill>
            <a:gsLst>
              <a:gs pos="0">
                <a:srgbClr val="0078D4">
                  <a:alpha val="20000"/>
                </a:srgbClr>
              </a:gs>
              <a:gs pos="100000">
                <a:srgbClr val="8661C5">
                  <a:alpha val="20000"/>
                </a:srgbClr>
              </a:gs>
            </a:gsLst>
            <a:lin ang="2700000" scaled="0"/>
          </a:gradFill>
          <a:ln w="9525" cap="flat" cmpd="sng" algn="ctr">
            <a:noFill/>
            <a:prstDash val="solid"/>
            <a:headEnd type="none" w="med" len="med"/>
            <a:tailEnd type="none" w="med" len="med"/>
          </a:ln>
          <a:effectLst>
            <a:outerShdw blurRad="127000" dir="2700000" algn="tl" rotWithShape="0">
              <a:srgbClr val="737373">
                <a:alpha val="20000"/>
              </a:srgbClr>
            </a:outerShdw>
          </a:effectLst>
        </p:spPr>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91F2C"/>
                </a:solidFill>
                <a:effectLst/>
                <a:uLnTx/>
                <a:uFillTx/>
                <a:latin typeface="Segoe Sans Display Semibold"/>
                <a:ea typeface="+mn-ea"/>
                <a:cs typeface="+mn-cs"/>
              </a:rPr>
              <a:t>2</a:t>
            </a:r>
          </a:p>
        </p:txBody>
      </p:sp>
      <p:sp>
        <p:nvSpPr>
          <p:cNvPr id="29" name="Rectangle: Rounded Corners 39">
            <a:extLst>
              <a:ext uri="{FF2B5EF4-FFF2-40B4-BE49-F238E27FC236}">
                <a16:creationId xmlns:a16="http://schemas.microsoft.com/office/drawing/2014/main" id="{E8C3A5EF-D4A3-4E63-333A-44CEE6A7D2EC}"/>
              </a:ext>
              <a:ext uri="{C183D7F6-B498-43B3-948B-1728B52AA6E4}">
                <adec:decorative xmlns:adec="http://schemas.microsoft.com/office/drawing/2017/decorative" val="1"/>
              </a:ext>
            </a:extLst>
          </p:cNvPr>
          <p:cNvSpPr>
            <a:spLocks/>
          </p:cNvSpPr>
          <p:nvPr/>
        </p:nvSpPr>
        <p:spPr bwMode="auto">
          <a:xfrm>
            <a:off x="672134" y="5070184"/>
            <a:ext cx="592349" cy="439684"/>
          </a:xfrm>
          <a:prstGeom prst="roundRect">
            <a:avLst>
              <a:gd name="adj" fmla="val 13106"/>
            </a:avLst>
          </a:prstGeom>
          <a:gradFill>
            <a:gsLst>
              <a:gs pos="0">
                <a:srgbClr val="0078D4">
                  <a:alpha val="20000"/>
                </a:srgbClr>
              </a:gs>
              <a:gs pos="100000">
                <a:srgbClr val="8661C5">
                  <a:alpha val="20000"/>
                </a:srgbClr>
              </a:gs>
            </a:gsLst>
            <a:lin ang="2700000" scaled="0"/>
          </a:gradFill>
          <a:ln w="9525" cap="flat" cmpd="sng" algn="ctr">
            <a:noFill/>
            <a:prstDash val="solid"/>
            <a:headEnd type="none" w="med" len="med"/>
            <a:tailEnd type="none" w="med" len="med"/>
          </a:ln>
          <a:effectLst>
            <a:outerShdw blurRad="127000" dir="2700000" algn="tl" rotWithShape="0">
              <a:srgbClr val="737373">
                <a:alpha val="20000"/>
              </a:srgbClr>
            </a:outerShdw>
          </a:effectLst>
        </p:spPr>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91F2C"/>
                </a:solidFill>
                <a:effectLst/>
                <a:uLnTx/>
                <a:uFillTx/>
                <a:latin typeface="Segoe Sans Display Semibold"/>
                <a:ea typeface="+mn-ea"/>
                <a:cs typeface="+mn-cs"/>
              </a:rPr>
              <a:t>3</a:t>
            </a:r>
          </a:p>
        </p:txBody>
      </p:sp>
      <p:sp>
        <p:nvSpPr>
          <p:cNvPr id="30" name="Rectangle: Rounded Corners 39">
            <a:extLst>
              <a:ext uri="{FF2B5EF4-FFF2-40B4-BE49-F238E27FC236}">
                <a16:creationId xmlns:a16="http://schemas.microsoft.com/office/drawing/2014/main" id="{BED145E8-C917-1956-4E32-1220FB26556F}"/>
              </a:ext>
              <a:ext uri="{C183D7F6-B498-43B3-948B-1728B52AA6E4}">
                <adec:decorative xmlns:adec="http://schemas.microsoft.com/office/drawing/2017/decorative" val="1"/>
              </a:ext>
            </a:extLst>
          </p:cNvPr>
          <p:cNvSpPr>
            <a:spLocks/>
          </p:cNvSpPr>
          <p:nvPr/>
        </p:nvSpPr>
        <p:spPr bwMode="auto">
          <a:xfrm>
            <a:off x="672134" y="5637942"/>
            <a:ext cx="592349" cy="439684"/>
          </a:xfrm>
          <a:prstGeom prst="roundRect">
            <a:avLst>
              <a:gd name="adj" fmla="val 13106"/>
            </a:avLst>
          </a:prstGeom>
          <a:gradFill>
            <a:gsLst>
              <a:gs pos="0">
                <a:srgbClr val="0078D4">
                  <a:alpha val="20000"/>
                </a:srgbClr>
              </a:gs>
              <a:gs pos="100000">
                <a:srgbClr val="8661C5">
                  <a:alpha val="20000"/>
                </a:srgbClr>
              </a:gs>
            </a:gsLst>
            <a:lin ang="2700000" scaled="0"/>
          </a:gradFill>
          <a:ln w="9525" cap="flat" cmpd="sng" algn="ctr">
            <a:noFill/>
            <a:prstDash val="solid"/>
            <a:headEnd type="none" w="med" len="med"/>
            <a:tailEnd type="none" w="med" len="med"/>
          </a:ln>
          <a:effectLst>
            <a:outerShdw blurRad="127000" dir="2700000" algn="tl" rotWithShape="0">
              <a:srgbClr val="737373">
                <a:alpha val="20000"/>
              </a:srgbClr>
            </a:outerShdw>
          </a:effectLst>
        </p:spPr>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91F2C"/>
                </a:solidFill>
                <a:effectLst/>
                <a:uLnTx/>
                <a:uFillTx/>
                <a:latin typeface="Segoe Sans Display Semibold"/>
                <a:ea typeface="+mn-ea"/>
                <a:cs typeface="+mn-cs"/>
              </a:rPr>
              <a:t>4</a:t>
            </a:r>
          </a:p>
        </p:txBody>
      </p:sp>
      <p:sp>
        <p:nvSpPr>
          <p:cNvPr id="44" name="Rectangle: Rounded Corners 9">
            <a:hlinkClick r:id="" action="ppaction://noaction"/>
            <a:extLst>
              <a:ext uri="{FF2B5EF4-FFF2-40B4-BE49-F238E27FC236}">
                <a16:creationId xmlns:a16="http://schemas.microsoft.com/office/drawing/2014/main" id="{88F4D529-9F2B-5909-EC05-FA18C7E7A25F}"/>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45" name="Rectangle: Rounded Corners 9">
            <a:hlinkClick r:id="rId5" action="ppaction://hlinksldjump"/>
            <a:extLst>
              <a:ext uri="{FF2B5EF4-FFF2-40B4-BE49-F238E27FC236}">
                <a16:creationId xmlns:a16="http://schemas.microsoft.com/office/drawing/2014/main" id="{08124E34-8BF3-E1FE-0421-C03649A5E639}"/>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8F3"/>
                </a:solidFill>
                <a:effectLst/>
                <a:uLnTx/>
                <a:uFillTx/>
                <a:latin typeface="Segoe Sans Display Semibold"/>
                <a:ea typeface="+mn-ea"/>
                <a:cs typeface="+mn-cs"/>
              </a:rPr>
              <a:t>Getting started</a:t>
            </a:r>
          </a:p>
        </p:txBody>
      </p:sp>
      <p:sp>
        <p:nvSpPr>
          <p:cNvPr id="46" name="Rectangle: Rounded Corners 9">
            <a:hlinkClick r:id="rId6" action="ppaction://hlinksldjump"/>
            <a:extLst>
              <a:ext uri="{FF2B5EF4-FFF2-40B4-BE49-F238E27FC236}">
                <a16:creationId xmlns:a16="http://schemas.microsoft.com/office/drawing/2014/main" id="{EF4E939C-07AF-B309-529C-C97601727787}"/>
              </a:ext>
              <a:ext uri="{C183D7F6-B498-43B3-948B-1728B52AA6E4}">
                <adec:decorative xmlns:adec="http://schemas.microsoft.com/office/drawing/2017/decorative" val="1"/>
              </a:ext>
            </a:extLst>
          </p:cNvPr>
          <p:cNvSpPr>
            <a:spLocks noChangeArrowheads="1"/>
          </p:cNvSpPr>
          <p:nvPr/>
        </p:nvSpPr>
        <p:spPr bwMode="auto">
          <a:xfrm>
            <a:off x="2743970"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Microsoft 365 Copilot</a:t>
            </a:r>
          </a:p>
        </p:txBody>
      </p:sp>
      <p:sp>
        <p:nvSpPr>
          <p:cNvPr id="47" name="Rectangle: Rounded Corners 9">
            <a:hlinkClick r:id="rId7" action="ppaction://hlinksldjump"/>
            <a:extLst>
              <a:ext uri="{FF2B5EF4-FFF2-40B4-BE49-F238E27FC236}">
                <a16:creationId xmlns:a16="http://schemas.microsoft.com/office/drawing/2014/main" id="{3DC4BE52-278F-DF7C-397D-7D2C4FCAB566}"/>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48" name="Rectangle: Rounded Corners 9">
            <a:hlinkClick r:id="rId3" action="ppaction://hlinksldjump"/>
            <a:extLst>
              <a:ext uri="{FF2B5EF4-FFF2-40B4-BE49-F238E27FC236}">
                <a16:creationId xmlns:a16="http://schemas.microsoft.com/office/drawing/2014/main" id="{EC35239A-F440-A10D-8925-391EA5ED320D}"/>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49" name="Rectangle: Rounded Corners 9">
            <a:hlinkClick r:id="rId8" action="ppaction://hlinksldjump"/>
            <a:extLst>
              <a:ext uri="{FF2B5EF4-FFF2-40B4-BE49-F238E27FC236}">
                <a16:creationId xmlns:a16="http://schemas.microsoft.com/office/drawing/2014/main" id="{E75CDA39-2624-CFD7-D211-C09EAF24DC39}"/>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
        <p:nvSpPr>
          <p:cNvPr id="4" name="Slide Number Placeholder 3">
            <a:extLst>
              <a:ext uri="{FF2B5EF4-FFF2-40B4-BE49-F238E27FC236}">
                <a16:creationId xmlns:a16="http://schemas.microsoft.com/office/drawing/2014/main" id="{F80E163D-BEE1-A8FF-230F-892684FC3737}"/>
              </a:ext>
            </a:extLst>
          </p:cNvPr>
          <p:cNvSpPr>
            <a:spLocks noGrp="1"/>
          </p:cNvSpPr>
          <p:nvPr>
            <p:ph type="sldNum" sz="quarter" idx="12"/>
          </p:nvPr>
        </p:nvSpPr>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Tree>
    <p:extLst>
      <p:ext uri="{BB962C8B-B14F-4D97-AF65-F5344CB8AC3E}">
        <p14:creationId xmlns:p14="http://schemas.microsoft.com/office/powerpoint/2010/main" val="3082291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9972ED4-2BEE-9E67-AB53-5C367801411C}"/>
              </a:ext>
            </a:extLst>
          </p:cNvPr>
          <p:cNvSpPr>
            <a:spLocks noGrp="1"/>
          </p:cNvSpPr>
          <p:nvPr>
            <p:ph type="title" idx="4294967295"/>
          </p:nvPr>
        </p:nvSpPr>
        <p:spPr>
          <a:xfrm>
            <a:off x="457200" y="1042416"/>
            <a:ext cx="3806328" cy="369332"/>
          </a:xfrm>
        </p:spPr>
        <p:txBody>
          <a:bodyPr wrap="square" lIns="0" tIns="0" rIns="0" bIns="0">
            <a:spAutoFit/>
          </a:bodyPr>
          <a:lstStyle/>
          <a:p>
            <a:r>
              <a:rPr lang="en-US" sz="2400">
                <a:gradFill>
                  <a:gsLst>
                    <a:gs pos="0">
                      <a:srgbClr val="0078D4"/>
                    </a:gs>
                    <a:gs pos="50000">
                      <a:srgbClr val="8661C5"/>
                    </a:gs>
                    <a:gs pos="99000">
                      <a:srgbClr val="C73ECC"/>
                    </a:gs>
                  </a:gsLst>
                  <a:lin ang="2700000" scaled="0"/>
                </a:gradFill>
              </a:rPr>
              <a:t>Microsoft 365 Copilot</a:t>
            </a:r>
          </a:p>
        </p:txBody>
      </p:sp>
      <p:sp>
        <p:nvSpPr>
          <p:cNvPr id="40" name="TextBox 39">
            <a:extLst>
              <a:ext uri="{FF2B5EF4-FFF2-40B4-BE49-F238E27FC236}">
                <a16:creationId xmlns:a16="http://schemas.microsoft.com/office/drawing/2014/main" id="{04016D62-61F1-CC0C-0B46-752C98CE8C1D}"/>
              </a:ext>
            </a:extLst>
          </p:cNvPr>
          <p:cNvSpPr txBox="1"/>
          <p:nvPr/>
        </p:nvSpPr>
        <p:spPr>
          <a:xfrm>
            <a:off x="457200" y="1527048"/>
            <a:ext cx="3657600" cy="215444"/>
          </a:xfrm>
          <a:prstGeom prst="rect">
            <a:avLst/>
          </a:prstGeom>
          <a:noFill/>
        </p:spPr>
        <p:txBody>
          <a:bodyPr wrap="square" lIns="0" tIns="0" rIns="0" bIns="0">
            <a:spAutoFit/>
          </a:bodyPr>
          <a:lstStyle/>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28" normalizeH="0" baseline="0" noProof="0">
                <a:ln w="3175">
                  <a:noFill/>
                </a:ln>
                <a:solidFill>
                  <a:srgbClr val="091F2C"/>
                </a:solidFill>
                <a:effectLst/>
                <a:uLnTx/>
                <a:uFillTx/>
                <a:latin typeface="Segoe Sans Display Semibold"/>
                <a:ea typeface="+mn-ea"/>
                <a:cs typeface="Segoe UI" pitchFamily="34" charset="0"/>
              </a:rPr>
              <a:t>Prompts to try for Microsoft 365 Copilot Chat</a:t>
            </a:r>
            <a:endParaRPr kumimoji="0" lang="en-US" sz="20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41" name="Content Placeholder 2">
            <a:extLst>
              <a:ext uri="{FF2B5EF4-FFF2-40B4-BE49-F238E27FC236}">
                <a16:creationId xmlns:a16="http://schemas.microsoft.com/office/drawing/2014/main" id="{92D7C361-611F-FACD-77BF-180CDA19D59B}"/>
              </a:ext>
            </a:extLst>
          </p:cNvPr>
          <p:cNvSpPr txBox="1">
            <a:spLocks/>
          </p:cNvSpPr>
          <p:nvPr/>
        </p:nvSpPr>
        <p:spPr>
          <a:xfrm>
            <a:off x="457200" y="1865376"/>
            <a:ext cx="3694534" cy="1200713"/>
          </a:xfrm>
          <a:prstGeom prst="rect">
            <a:avLst/>
          </a:prstGeom>
        </p:spPr>
        <p:txBody>
          <a:bodyPr vert="horz" wrap="square" lIns="0" tIns="0" rIns="0" bIns="0" rtlCol="0">
            <a:spAutoFit/>
          </a:bodyPr>
          <a:lst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Segoe Pro Display" panose="020B0502040504020203" pitchFamily="34" charset="0"/>
                <a:ea typeface="+mn-ea"/>
                <a:cs typeface="Segoe Sans Display" pitchFamily="2" charset="0"/>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Segoe Pro Display" panose="020B0502040504020203" pitchFamily="34" charset="0"/>
                <a:ea typeface="+mn-ea"/>
                <a:cs typeface="Segoe Sans Display" pitchFamily="2" charset="0"/>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Segoe Pro Display" panose="020B0502040504020203" pitchFamily="34" charset="0"/>
                <a:ea typeface="+mn-ea"/>
                <a:cs typeface="Segoe Sans Display" pitchFamily="2" charset="0"/>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a:lstStyle>
          <a:p>
            <a:pPr marL="0" marR="0" lvl="0" indent="0" algn="l" defTabSz="777240" rtl="0" eaLnBrk="1" fontAlgn="auto" latinLnBrk="0" hangingPunct="1">
              <a:lnSpc>
                <a:spcPct val="110000"/>
              </a:lnSpc>
              <a:spcBef>
                <a:spcPts val="0"/>
              </a:spcBef>
              <a:spcAft>
                <a:spcPts val="0"/>
              </a:spcAft>
              <a:buClrTx/>
              <a:buSzTx/>
              <a:buFont typeface="Arial" panose="020B0604020202020204" pitchFamily="34" charset="0"/>
              <a:buNone/>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To get started, tap </a:t>
            </a: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Work toggle</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in the Microsoft 365 Copilot app or visit </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hlinkClick r:id="rId2"/>
              </a:rPr>
              <a:t>https://www.M365copilot.com</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Then, launch Copilot in your Microsoft 365 apps—on web or desktop—to access the full range of capabilities tailored to your prompt. </a:t>
            </a: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To unlock even more potential, Try GPT-5. </a:t>
            </a:r>
            <a:endPar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endParaRPr>
          </a:p>
        </p:txBody>
      </p:sp>
      <p:sp>
        <p:nvSpPr>
          <p:cNvPr id="20" name="Rounded Rectangle 19">
            <a:extLst>
              <a:ext uri="{FF2B5EF4-FFF2-40B4-BE49-F238E27FC236}">
                <a16:creationId xmlns:a16="http://schemas.microsoft.com/office/drawing/2014/main" id="{9382C40C-B962-EF01-0342-15FD7B9AE3CE}"/>
              </a:ext>
              <a:ext uri="{C183D7F6-B498-43B3-948B-1728B52AA6E4}">
                <adec:decorative xmlns:adec="http://schemas.microsoft.com/office/drawing/2017/decorative" val="1"/>
              </a:ext>
            </a:extLst>
          </p:cNvPr>
          <p:cNvSpPr/>
          <p:nvPr/>
        </p:nvSpPr>
        <p:spPr>
          <a:xfrm>
            <a:off x="4411397" y="1064153"/>
            <a:ext cx="2949415" cy="2063366"/>
          </a:xfrm>
          <a:prstGeom prst="roundRect">
            <a:avLst>
              <a:gd name="adj" fmla="val 7210"/>
            </a:avLst>
          </a:prstGeom>
          <a:solidFill>
            <a:srgbClr val="D7D2CB">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1018824" rtl="0" eaLnBrk="1" fontAlgn="auto" latinLnBrk="0" hangingPunct="1">
              <a:lnSpc>
                <a:spcPct val="100000"/>
              </a:lnSpc>
              <a:spcBef>
                <a:spcPts val="0"/>
              </a:spcBef>
              <a:spcAft>
                <a:spcPts val="0"/>
              </a:spcAft>
              <a:buClrTx/>
              <a:buSzTx/>
              <a:buFontTx/>
              <a:buNone/>
              <a:tabLst/>
              <a:defRPr/>
            </a:pPr>
            <a:endParaRPr kumimoji="0" lang="en-US" sz="2006" b="0" i="0" u="none" strike="noStrike" kern="1200" cap="none" spc="0" normalizeH="0" baseline="0" noProof="0">
              <a:ln>
                <a:noFill/>
              </a:ln>
              <a:solidFill>
                <a:srgbClr val="FFF8F3"/>
              </a:solidFill>
              <a:effectLst/>
              <a:uLnTx/>
              <a:uFillTx/>
              <a:latin typeface="Segoe Sans Display"/>
              <a:ea typeface="+mn-ea"/>
              <a:cs typeface="+mn-cs"/>
            </a:endParaRPr>
          </a:p>
        </p:txBody>
      </p:sp>
      <p:grpSp>
        <p:nvGrpSpPr>
          <p:cNvPr id="23" name="Group 22" descr="Important: If you are not signed in with your work account, Enterprise Data Protection does not apply.">
            <a:extLst>
              <a:ext uri="{FF2B5EF4-FFF2-40B4-BE49-F238E27FC236}">
                <a16:creationId xmlns:a16="http://schemas.microsoft.com/office/drawing/2014/main" id="{82F63C5A-2BB2-73D0-8CBE-BCF82AFB1A29}"/>
              </a:ext>
            </a:extLst>
          </p:cNvPr>
          <p:cNvGrpSpPr/>
          <p:nvPr/>
        </p:nvGrpSpPr>
        <p:grpSpPr>
          <a:xfrm>
            <a:off x="4473864" y="1141272"/>
            <a:ext cx="2824480" cy="369332"/>
            <a:chOff x="4622800" y="2641600"/>
            <a:chExt cx="2824480" cy="369332"/>
          </a:xfrm>
        </p:grpSpPr>
        <p:pic>
          <p:nvPicPr>
            <p:cNvPr id="24" name="Picture 23">
              <a:extLst>
                <a:ext uri="{FF2B5EF4-FFF2-40B4-BE49-F238E27FC236}">
                  <a16:creationId xmlns:a16="http://schemas.microsoft.com/office/drawing/2014/main" id="{1BF51D51-2A87-CC2A-2ECD-FEECA1BDF25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37539" y="2696315"/>
              <a:ext cx="117035" cy="117035"/>
            </a:xfrm>
            <a:prstGeom prst="rect">
              <a:avLst/>
            </a:prstGeom>
            <a:noFill/>
            <a:ln>
              <a:noFill/>
            </a:ln>
          </p:spPr>
        </p:pic>
        <p:sp>
          <p:nvSpPr>
            <p:cNvPr id="25" name="TextBox 24">
              <a:extLst>
                <a:ext uri="{FF2B5EF4-FFF2-40B4-BE49-F238E27FC236}">
                  <a16:creationId xmlns:a16="http://schemas.microsoft.com/office/drawing/2014/main" id="{751CFEA7-0CC4-D024-D11C-152892012BC8}"/>
                </a:ext>
              </a:extLst>
            </p:cNvPr>
            <p:cNvSpPr txBox="1"/>
            <p:nvPr/>
          </p:nvSpPr>
          <p:spPr>
            <a:xfrm>
              <a:off x="4622800" y="2641600"/>
              <a:ext cx="2824480" cy="369332"/>
            </a:xfrm>
            <a:prstGeom prst="rect">
              <a:avLst/>
            </a:prstGeom>
            <a:noFill/>
          </p:spPr>
          <p:txBody>
            <a:bodyPr wrap="square" rtlCol="0">
              <a:sp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70000"/>
                  </a:solidFill>
                  <a:effectLst/>
                  <a:uLnTx/>
                  <a:uFillTx/>
                  <a:latin typeface="Segoe Pro Display" panose="020B0502040504020203" pitchFamily="34" charset="0"/>
                  <a:ea typeface="+mn-ea"/>
                  <a:cs typeface="+mn-cs"/>
                </a:rPr>
                <a:t>    Important: If you are not signed in with your work account, Enterprise Data Protection does not apply. </a:t>
              </a:r>
            </a:p>
          </p:txBody>
        </p:sp>
      </p:grpSp>
      <p:pic>
        <p:nvPicPr>
          <p:cNvPr id="35" name="Picture 34" descr="A Microsoft 365 Copilot product screenshot showing Copilot Chat at https://www.M365copilot.com.">
            <a:extLst>
              <a:ext uri="{FF2B5EF4-FFF2-40B4-BE49-F238E27FC236}">
                <a16:creationId xmlns:a16="http://schemas.microsoft.com/office/drawing/2014/main" id="{7EC10BE5-F296-4273-DB8C-68B620D54D21}"/>
              </a:ext>
            </a:extLst>
          </p:cNvPr>
          <p:cNvPicPr>
            <a:picLocks noChangeAspect="1"/>
          </p:cNvPicPr>
          <p:nvPr/>
        </p:nvPicPr>
        <p:blipFill>
          <a:blip r:embed="rId4"/>
          <a:stretch>
            <a:fillRect/>
          </a:stretch>
        </p:blipFill>
        <p:spPr>
          <a:xfrm>
            <a:off x="4588603" y="1612902"/>
            <a:ext cx="2451211" cy="1412319"/>
          </a:xfrm>
          <a:prstGeom prst="rect">
            <a:avLst/>
          </a:prstGeom>
        </p:spPr>
      </p:pic>
      <p:graphicFrame>
        <p:nvGraphicFramePr>
          <p:cNvPr id="8" name="Table 7">
            <a:extLst>
              <a:ext uri="{FF2B5EF4-FFF2-40B4-BE49-F238E27FC236}">
                <a16:creationId xmlns:a16="http://schemas.microsoft.com/office/drawing/2014/main" id="{A104C2A2-DE64-C761-7520-BA708C603F5D}"/>
              </a:ext>
            </a:extLst>
          </p:cNvPr>
          <p:cNvGraphicFramePr>
            <a:graphicFrameLocks noGrp="1"/>
          </p:cNvGraphicFramePr>
          <p:nvPr>
            <p:extLst>
              <p:ext uri="{D42A27DB-BD31-4B8C-83A1-F6EECF244321}">
                <p14:modId xmlns:p14="http://schemas.microsoft.com/office/powerpoint/2010/main" val="2173457293"/>
              </p:ext>
            </p:extLst>
          </p:nvPr>
        </p:nvGraphicFramePr>
        <p:xfrm>
          <a:off x="457200" y="3405674"/>
          <a:ext cx="6903612" cy="5908351"/>
        </p:xfrm>
        <a:graphic>
          <a:graphicData uri="http://schemas.openxmlformats.org/drawingml/2006/table">
            <a:tbl>
              <a:tblPr firstRow="1" bandRow="1">
                <a:tableStyleId>{5C22544A-7EE6-4342-B048-85BDC9FD1C3A}</a:tableStyleId>
              </a:tblPr>
              <a:tblGrid>
                <a:gridCol w="2099733">
                  <a:extLst>
                    <a:ext uri="{9D8B030D-6E8A-4147-A177-3AD203B41FA5}">
                      <a16:colId xmlns:a16="http://schemas.microsoft.com/office/drawing/2014/main" val="2061578366"/>
                    </a:ext>
                  </a:extLst>
                </a:gridCol>
                <a:gridCol w="4803879">
                  <a:extLst>
                    <a:ext uri="{9D8B030D-6E8A-4147-A177-3AD203B41FA5}">
                      <a16:colId xmlns:a16="http://schemas.microsoft.com/office/drawing/2014/main" val="973667644"/>
                    </a:ext>
                  </a:extLst>
                </a:gridCol>
              </a:tblGrid>
              <a:tr h="210499">
                <a:tc>
                  <a:txBody>
                    <a:bodyPr/>
                    <a:lstStyle/>
                    <a:p>
                      <a:pPr marL="0" marR="0">
                        <a:buNone/>
                      </a:pPr>
                      <a:r>
                        <a:rPr lang="en-US" sz="900" kern="100">
                          <a:solidFill>
                            <a:srgbClr val="FFFFFF"/>
                          </a:solidFill>
                          <a:effectLst/>
                          <a:latin typeface="Segoe Pro Display"/>
                          <a:ea typeface="SimSun"/>
                          <a:cs typeface="Times New Roman"/>
                        </a:rPr>
                        <a:t>Scenario</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47000">
                          <a:srgbClr val="0078D4"/>
                        </a:gs>
                        <a:gs pos="100000">
                          <a:srgbClr val="8661C5"/>
                        </a:gs>
                      </a:gsLst>
                      <a:lin ang="0" scaled="1"/>
                    </a:gradFill>
                  </a:tcPr>
                </a:tc>
                <a:tc>
                  <a:txBody>
                    <a:bodyPr/>
                    <a:lstStyle/>
                    <a:p>
                      <a:pPr marL="0" marR="0">
                        <a:buNone/>
                      </a:pPr>
                      <a:r>
                        <a:rPr lang="en-US" sz="900" kern="100">
                          <a:solidFill>
                            <a:srgbClr val="FFFFFF"/>
                          </a:solidFill>
                          <a:effectLst/>
                          <a:latin typeface="Segoe Pro Display"/>
                          <a:ea typeface="SimSun"/>
                          <a:cs typeface="Times New Roman"/>
                        </a:rPr>
                        <a:t>Prompt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0">
                          <a:srgbClr val="8661C5"/>
                        </a:gs>
                        <a:gs pos="99000">
                          <a:srgbClr val="C73ECC"/>
                        </a:gs>
                      </a:gsLst>
                      <a:lin ang="0" scaled="1"/>
                    </a:gradFill>
                  </a:tcPr>
                </a:tc>
                <a:extLst>
                  <a:ext uri="{0D108BD9-81ED-4DB2-BD59-A6C34878D82A}">
                    <a16:rowId xmlns:a16="http://schemas.microsoft.com/office/drawing/2014/main" val="3854280029"/>
                  </a:ext>
                </a:extLst>
              </a:tr>
              <a:tr h="490974">
                <a:tc>
                  <a:txBody>
                    <a:bodyPr/>
                    <a:lstStyle/>
                    <a:p>
                      <a:pPr marL="0" marR="0">
                        <a:buNone/>
                      </a:pPr>
                      <a:r>
                        <a:rPr lang="en-US" sz="900" b="1" kern="100">
                          <a:solidFill>
                            <a:srgbClr val="091F2C"/>
                          </a:solidFill>
                          <a:effectLst/>
                          <a:latin typeface="Segoe Pro Display"/>
                          <a:ea typeface="SimSun"/>
                          <a:cs typeface="Times New Roman"/>
                        </a:rPr>
                        <a:t>Get ready for the day</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a:effectLst/>
                          <a:latin typeface="Segoe UI"/>
                          <a:cs typeface="Segoe UI"/>
                        </a:rPr>
                        <a:t>What are my top priorities today?</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85022719"/>
                  </a:ext>
                </a:extLst>
              </a:tr>
              <a:tr h="490974">
                <a:tc>
                  <a:txBody>
                    <a:bodyPr/>
                    <a:lstStyle/>
                    <a:p>
                      <a:pPr marL="0" marR="0">
                        <a:buNone/>
                      </a:pPr>
                      <a:r>
                        <a:rPr lang="en-US" sz="900" b="1" kern="100">
                          <a:solidFill>
                            <a:srgbClr val="091F2C"/>
                          </a:solidFill>
                          <a:effectLst/>
                          <a:latin typeface="Segoe Pro Display"/>
                          <a:ea typeface="SimSun"/>
                          <a:cs typeface="Times New Roman"/>
                        </a:rPr>
                        <a:t>Settle meeting conflicts</a:t>
                      </a:r>
                      <a:endPar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a:ea typeface="SimSun"/>
                          <a:cs typeface="Segoe UI"/>
                        </a:rPr>
                        <a:t>Recommend how to resolve conflicts on my calendar for tomorrow.</a:t>
                      </a:r>
                      <a:endParaRPr lang="en-US" sz="900" b="0" kern="100">
                        <a:solidFill>
                          <a:srgbClr val="091F2C"/>
                        </a:solidFill>
                        <a:effectLst/>
                        <a:latin typeface="Segoe UI"/>
                        <a:ea typeface="SimSun" panose="02010600030101010101" pitchFamily="2" charset="-122"/>
                        <a:cs typeface="Segoe UI"/>
                      </a:endParaRP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55967904"/>
                  </a:ext>
                </a:extLst>
              </a:tr>
              <a:tr h="588349">
                <a:tc>
                  <a:txBody>
                    <a:bodyPr/>
                    <a:lstStyle/>
                    <a:p>
                      <a:pPr marL="0" marR="0">
                        <a:buNone/>
                      </a:pPr>
                      <a:r>
                        <a:rPr lang="en-US" sz="900" b="1" kern="100">
                          <a:solidFill>
                            <a:srgbClr val="091F2C"/>
                          </a:solidFill>
                          <a:effectLst/>
                          <a:latin typeface="Segoe Pro Display"/>
                          <a:ea typeface="SimSun"/>
                          <a:cs typeface="Times New Roman"/>
                        </a:rPr>
                        <a:t>Analyze time allocation</a:t>
                      </a:r>
                      <a:endPar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kern="100">
                          <a:solidFill>
                            <a:srgbClr val="091F2C"/>
                          </a:solidFill>
                          <a:effectLst/>
                          <a:latin typeface="Segoe UI"/>
                          <a:ea typeface="SimSun"/>
                          <a:cs typeface="Segoe UI"/>
                        </a:rPr>
                        <a:t>Look at the last 5 work days, identify all the meetings where I was working on [project], add up all the time I spent, breaking it down by how much time I spent with my manager and how much time I spent with my colleagues. Give me a recommendation on how I should better focus my time.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7892824"/>
                  </a:ext>
                </a:extLst>
              </a:tr>
              <a:tr h="490974">
                <a:tc>
                  <a:txBody>
                    <a:bodyPr/>
                    <a:lstStyle/>
                    <a:p>
                      <a:pPr marL="0" marR="0">
                        <a:buNone/>
                      </a:pPr>
                      <a:r>
                        <a:rPr lang="en-US" sz="900" b="1" kern="100">
                          <a:solidFill>
                            <a:srgbClr val="091F2C"/>
                          </a:solidFill>
                          <a:effectLst/>
                          <a:latin typeface="Segoe Pro Display"/>
                          <a:ea typeface="SimSun"/>
                          <a:cs typeface="Times New Roman"/>
                        </a:rPr>
                        <a:t>Organize your priorities</a:t>
                      </a:r>
                      <a:endPar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900" kern="1200">
                          <a:solidFill>
                            <a:schemeClr val="dk1"/>
                          </a:solidFill>
                          <a:effectLst/>
                          <a:latin typeface="Segoe UI"/>
                          <a:ea typeface="+mn-ea"/>
                          <a:cs typeface="Segoe UI"/>
                        </a:rPr>
                        <a:t>Identify all tasks or action items assigned to me in this week’s emails, Teams chats, and meeting notes, and compile them into a checklist with due dates.</a:t>
                      </a:r>
                      <a:r>
                        <a:rPr lang="en-US" sz="900">
                          <a:effectLst/>
                          <a:latin typeface="Segoe UI"/>
                          <a:cs typeface="Segoe UI"/>
                        </a:rPr>
                        <a:t>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32783825"/>
                  </a:ext>
                </a:extLst>
              </a:tr>
              <a:tr h="588408">
                <a:tc>
                  <a:txBody>
                    <a:bodyPr/>
                    <a:lstStyle/>
                    <a:p>
                      <a:pPr marL="0" marR="0">
                        <a:buNone/>
                      </a:pPr>
                      <a:r>
                        <a:rPr lang="en-US" sz="900" b="1" kern="100">
                          <a:solidFill>
                            <a:srgbClr val="091F2C"/>
                          </a:solidFill>
                          <a:effectLst/>
                          <a:latin typeface="Segoe Pro Display"/>
                          <a:ea typeface="SimSun"/>
                          <a:cs typeface="Times New Roman"/>
                        </a:rPr>
                        <a:t>Prepare for customer meeting</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r>
                        <a:rPr lang="en-US" sz="900" kern="1200">
                          <a:solidFill>
                            <a:schemeClr val="dk1"/>
                          </a:solidFill>
                          <a:effectLst/>
                          <a:latin typeface="Segoe UI"/>
                          <a:ea typeface="+mn-ea"/>
                          <a:cs typeface="Segoe UI"/>
                        </a:rPr>
                        <a:t>Create a 360 overview of my customer for an upcoming meeting based on recent emails, meetings, status report, and recent company news. Share recommendations for the meeting and potential questions I should ask.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7406409"/>
                  </a:ext>
                </a:extLst>
              </a:tr>
              <a:tr h="583398">
                <a:tc>
                  <a:txBody>
                    <a:bodyPr/>
                    <a:lstStyle/>
                    <a:p>
                      <a:pPr marL="0" marR="0">
                        <a:buNone/>
                      </a:pPr>
                      <a:r>
                        <a:rPr lang="en-US" sz="900" b="1" kern="100">
                          <a:solidFill>
                            <a:srgbClr val="091F2C"/>
                          </a:solidFill>
                          <a:effectLst/>
                          <a:latin typeface="Segoe Pro Display"/>
                          <a:ea typeface="SimSun"/>
                          <a:cs typeface="Times New Roman"/>
                        </a:rPr>
                        <a:t>Develop an interview guide</a:t>
                      </a:r>
                      <a:endPar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524695" rtl="0" eaLnBrk="1" fontAlgn="auto" latinLnBrk="0" hangingPunct="1">
                        <a:lnSpc>
                          <a:spcPct val="115000"/>
                        </a:lnSpc>
                        <a:spcBef>
                          <a:spcPts val="0"/>
                        </a:spcBef>
                        <a:spcAft>
                          <a:spcPts val="800"/>
                        </a:spcAft>
                        <a:buClrTx/>
                        <a:buSzTx/>
                        <a:buFontTx/>
                        <a:buNone/>
                        <a:tabLst/>
                        <a:defRPr/>
                      </a:pPr>
                      <a:r>
                        <a:rPr lang="en-US" sz="900" kern="1200">
                          <a:solidFill>
                            <a:schemeClr val="dk1"/>
                          </a:solidFill>
                          <a:effectLst/>
                          <a:latin typeface="Segoe UI"/>
                          <a:ea typeface="+mn-ea"/>
                          <a:cs typeface="Segoe UI"/>
                        </a:rPr>
                        <a:t>Create an interview guide for a new Product Marketing role in my team. Draft interview questions in line with company values, my organizations charter, and the job description [</a:t>
                      </a:r>
                      <a:r>
                        <a:rPr lang="en-US" sz="900" kern="1200">
                          <a:solidFill>
                            <a:srgbClr val="0078D4"/>
                          </a:solidFill>
                          <a:effectLst/>
                          <a:latin typeface="Segoe UI"/>
                          <a:ea typeface="+mn-ea"/>
                          <a:cs typeface="Segoe UI"/>
                        </a:rPr>
                        <a:t>upload Interview guide dataset</a:t>
                      </a:r>
                      <a:r>
                        <a:rPr lang="en-US" sz="900" kern="1200">
                          <a:solidFill>
                            <a:schemeClr val="dk1"/>
                          </a:solidFill>
                          <a:effectLst/>
                          <a:latin typeface="Segoe UI"/>
                          <a:ea typeface="+mn-ea"/>
                          <a:cs typeface="Segoe UI"/>
                        </a:rPr>
                        <a:t>]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96369421"/>
                  </a:ext>
                </a:extLst>
              </a:tr>
              <a:tr h="583398">
                <a:tc>
                  <a:txBody>
                    <a:bodyPr/>
                    <a:lstStyle/>
                    <a:p>
                      <a:pPr marL="0" marR="0">
                        <a:buNone/>
                      </a:pPr>
                      <a:r>
                        <a:rPr lang="en-US" sz="900" b="1" kern="100">
                          <a:solidFill>
                            <a:srgbClr val="091F2C"/>
                          </a:solidFill>
                          <a:effectLst/>
                          <a:latin typeface="Segoe Pro Display"/>
                          <a:ea typeface="SimSun"/>
                          <a:cs typeface="Times New Roman"/>
                        </a:rPr>
                        <a:t>Review manager requests</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kern="1200">
                          <a:solidFill>
                            <a:schemeClr val="dk1"/>
                          </a:solidFill>
                          <a:effectLst/>
                          <a:latin typeface="Segoe UI"/>
                          <a:ea typeface="+mn-ea"/>
                          <a:cs typeface="Segoe UI"/>
                        </a:rPr>
                        <a:t>Summarize messages from my manager in the last [timeframe]. For quick reference, bold the title (subject line of emails or the chat/channel name), then follow it with a bulleted list of key points or action items from the content.</a:t>
                      </a:r>
                      <a:endParaRPr lang="en-US" sz="900" kern="100">
                        <a:solidFill>
                          <a:srgbClr val="091F2C"/>
                        </a:solidFill>
                        <a:effectLst/>
                        <a:latin typeface="Segoe UI"/>
                        <a:ea typeface="SimSun" panose="02010600030101010101" pitchFamily="2" charset="-122"/>
                        <a:cs typeface="Segoe UI"/>
                      </a:endParaRP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88809"/>
                  </a:ext>
                </a:extLst>
              </a:tr>
              <a:tr h="583398">
                <a:tc>
                  <a:txBody>
                    <a:bodyPr/>
                    <a:lstStyle/>
                    <a:p>
                      <a:pPr marL="0" marR="0">
                        <a:buNone/>
                      </a:pPr>
                      <a:r>
                        <a:rPr lang="en-US" sz="900" b="1" kern="100">
                          <a:solidFill>
                            <a:srgbClr val="091F2C"/>
                          </a:solidFill>
                          <a:effectLst/>
                          <a:latin typeface="Segoe Pro Display"/>
                          <a:ea typeface="SimSun"/>
                          <a:cs typeface="Times New Roman"/>
                        </a:rPr>
                        <a:t>Improve professionally</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kern="100">
                          <a:solidFill>
                            <a:srgbClr val="091F2C"/>
                          </a:solidFill>
                          <a:effectLst/>
                          <a:latin typeface="Segoe UI"/>
                          <a:ea typeface="SimSun"/>
                          <a:cs typeface="Segoe UI"/>
                        </a:rPr>
                        <a:t>Read through my recent emails and chats and provide a comprehensive analysis of my communication style by identifying my core values, strengths, weaknesses, skills, and areas where I can improve professionally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6009847"/>
                  </a:ext>
                </a:extLst>
              </a:tr>
              <a:tr h="416698">
                <a:tc>
                  <a:txBody>
                    <a:bodyPr/>
                    <a:lstStyle/>
                    <a:p>
                      <a:pPr marL="0" marR="0">
                        <a:buNone/>
                      </a:pPr>
                      <a:r>
                        <a:rPr lang="en-US" sz="900" b="1" kern="100">
                          <a:solidFill>
                            <a:srgbClr val="091F2C"/>
                          </a:solidFill>
                          <a:effectLst/>
                          <a:latin typeface="Segoe Pro Display"/>
                          <a:ea typeface="SimSun"/>
                          <a:cs typeface="Times New Roman"/>
                        </a:rPr>
                        <a:t>Create a job description</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524695" rtl="0" eaLnBrk="1" fontAlgn="auto" latinLnBrk="0" hangingPunct="1">
                        <a:lnSpc>
                          <a:spcPct val="115000"/>
                        </a:lnSpc>
                        <a:spcBef>
                          <a:spcPts val="0"/>
                        </a:spcBef>
                        <a:spcAft>
                          <a:spcPts val="800"/>
                        </a:spcAft>
                        <a:buClrTx/>
                        <a:buSzTx/>
                        <a:buFontTx/>
                        <a:buNone/>
                        <a:tabLst/>
                        <a:defRPr/>
                      </a:pPr>
                      <a:r>
                        <a:rPr lang="en-US" sz="900" kern="1200">
                          <a:solidFill>
                            <a:schemeClr val="dk1"/>
                          </a:solidFill>
                          <a:effectLst/>
                          <a:latin typeface="Segoe UI"/>
                          <a:ea typeface="+mn-ea"/>
                          <a:cs typeface="Segoe UI"/>
                        </a:rPr>
                        <a:t>Build role-specific job descriptions and onboarding plans by analyzing internal performance reviews, department KPIs, and our company values</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9440901"/>
                  </a:ext>
                </a:extLst>
              </a:tr>
              <a:tr h="416698">
                <a:tc>
                  <a:txBody>
                    <a:bodyPr/>
                    <a:lstStyle/>
                    <a:p>
                      <a:pPr marL="0" marR="0">
                        <a:buNone/>
                      </a:pPr>
                      <a:r>
                        <a:rPr lang="en-US" sz="900" b="1" kern="100">
                          <a:solidFill>
                            <a:srgbClr val="091F2C"/>
                          </a:solidFill>
                          <a:effectLst/>
                          <a:latin typeface="Segoe Pro Display"/>
                          <a:ea typeface="SimSun"/>
                          <a:cs typeface="Times New Roman"/>
                        </a:rPr>
                        <a:t>Focus search on specific files</a:t>
                      </a:r>
                      <a:endPar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a:ea typeface="SimSun"/>
                          <a:cs typeface="Segoe UI"/>
                        </a:rPr>
                        <a:t>What's the timeline and status of [</a:t>
                      </a:r>
                      <a:r>
                        <a:rPr lang="en-US" sz="900" b="0" kern="100">
                          <a:solidFill>
                            <a:srgbClr val="0070C0"/>
                          </a:solidFill>
                          <a:effectLst/>
                          <a:latin typeface="Segoe UI"/>
                          <a:ea typeface="SimSun"/>
                          <a:cs typeface="Segoe UI"/>
                        </a:rPr>
                        <a:t>project name where files are confidential</a:t>
                      </a:r>
                      <a:r>
                        <a:rPr lang="en-US" sz="900" b="0" kern="100">
                          <a:solidFill>
                            <a:srgbClr val="091F2C"/>
                          </a:solidFill>
                          <a:effectLst/>
                          <a:latin typeface="Segoe UI"/>
                          <a:ea typeface="SimSun"/>
                          <a:cs typeface="Segoe UI"/>
                        </a:rPr>
                        <a:t>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53971772"/>
                  </a:ext>
                </a:extLst>
              </a:tr>
              <a:tr h="417741">
                <a:tc>
                  <a:txBody>
                    <a:bodyPr/>
                    <a:lstStyle/>
                    <a:p>
                      <a:pPr marL="0" marR="0">
                        <a:buNone/>
                      </a:pPr>
                      <a:r>
                        <a:rPr lang="en-US" sz="900" b="1" kern="100">
                          <a:solidFill>
                            <a:srgbClr val="091F2C"/>
                          </a:solidFill>
                          <a:effectLst/>
                          <a:latin typeface="Segoe Pro Display"/>
                          <a:ea typeface="SimSun"/>
                          <a:cs typeface="Times New Roman"/>
                        </a:rPr>
                        <a:t>Identify experts </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a:ea typeface="SimSun"/>
                          <a:cs typeface="Segoe UI"/>
                        </a:rPr>
                        <a:t>Help me identify colleagues with expertise in [</a:t>
                      </a:r>
                      <a:r>
                        <a:rPr lang="en-US" sz="900" b="0" kern="100">
                          <a:solidFill>
                            <a:srgbClr val="0078D4"/>
                          </a:solidFill>
                          <a:effectLst/>
                          <a:latin typeface="Segoe UI"/>
                          <a:ea typeface="SimSun"/>
                          <a:cs typeface="Segoe UI"/>
                        </a:rPr>
                        <a:t>topic</a:t>
                      </a:r>
                      <a:r>
                        <a:rPr lang="en-US" sz="900" b="0" kern="100">
                          <a:solidFill>
                            <a:srgbClr val="091F2C"/>
                          </a:solidFill>
                          <a:effectLst/>
                          <a:latin typeface="Segoe UI"/>
                          <a:ea typeface="SimSun"/>
                          <a:cs typeface="Segoe UI"/>
                        </a:rPr>
                        <a:t>]. Summarize their current role, key skills, and how their experience aligns with this topic​</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88560862"/>
                  </a:ext>
                </a:extLst>
              </a:tr>
            </a:tbl>
          </a:graphicData>
        </a:graphic>
      </p:graphicFrame>
      <p:sp>
        <p:nvSpPr>
          <p:cNvPr id="14" name="Slide Number Placeholder 13">
            <a:extLst>
              <a:ext uri="{FF2B5EF4-FFF2-40B4-BE49-F238E27FC236}">
                <a16:creationId xmlns:a16="http://schemas.microsoft.com/office/drawing/2014/main" id="{B9BD0726-E4D1-7C1E-2E59-B3C6AB8D2EF7}"/>
              </a:ext>
            </a:extLst>
          </p:cNvPr>
          <p:cNvSpPr>
            <a:spLocks noGrp="1"/>
          </p:cNvSpPr>
          <p:nvPr>
            <p:ph type="sldNum" sz="quarter" idx="12"/>
          </p:nvPr>
        </p:nvSpPr>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15" name="Rectangle: Rounded Corners 9">
            <a:hlinkClick r:id="" action="ppaction://noaction"/>
            <a:extLst>
              <a:ext uri="{FF2B5EF4-FFF2-40B4-BE49-F238E27FC236}">
                <a16:creationId xmlns:a16="http://schemas.microsoft.com/office/drawing/2014/main" id="{07E4BC61-24FC-6351-87EA-7BB7CAF653A1}"/>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16" name="Rectangle: Rounded Corners 9">
            <a:hlinkClick r:id="rId5" action="ppaction://hlinksldjump"/>
            <a:extLst>
              <a:ext uri="{FF2B5EF4-FFF2-40B4-BE49-F238E27FC236}">
                <a16:creationId xmlns:a16="http://schemas.microsoft.com/office/drawing/2014/main" id="{94AAF6EA-6F51-96D3-47A8-5D5BE713738F}"/>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17" name="Rectangle: Rounded Corners 9">
            <a:hlinkClick r:id="rId6" action="ppaction://hlinksldjump"/>
            <a:extLst>
              <a:ext uri="{FF2B5EF4-FFF2-40B4-BE49-F238E27FC236}">
                <a16:creationId xmlns:a16="http://schemas.microsoft.com/office/drawing/2014/main" id="{837A251A-32AD-E38B-D2AE-A02C3C6760A3}"/>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Microsoft 365 Copilot</a:t>
            </a:r>
          </a:p>
        </p:txBody>
      </p:sp>
      <p:sp>
        <p:nvSpPr>
          <p:cNvPr id="18" name="Rectangle: Rounded Corners 9">
            <a:hlinkClick r:id="rId7" action="ppaction://hlinksldjump"/>
            <a:extLst>
              <a:ext uri="{FF2B5EF4-FFF2-40B4-BE49-F238E27FC236}">
                <a16:creationId xmlns:a16="http://schemas.microsoft.com/office/drawing/2014/main" id="{CCDC584E-5ACC-B24F-A757-CD9424547E1B}"/>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19" name="Rectangle: Rounded Corners 9">
            <a:hlinkClick r:id="rId8" action="ppaction://hlinksldjump"/>
            <a:extLst>
              <a:ext uri="{FF2B5EF4-FFF2-40B4-BE49-F238E27FC236}">
                <a16:creationId xmlns:a16="http://schemas.microsoft.com/office/drawing/2014/main" id="{45B21660-2B89-623C-FDDB-4AFA9D1715E1}"/>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28" name="Rectangle: Rounded Corners 9">
            <a:hlinkClick r:id="rId9" action="ppaction://hlinksldjump"/>
            <a:extLst>
              <a:ext uri="{FF2B5EF4-FFF2-40B4-BE49-F238E27FC236}">
                <a16:creationId xmlns:a16="http://schemas.microsoft.com/office/drawing/2014/main" id="{E801EC90-A858-F6B3-A5B2-C83363B86C83}"/>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Tree>
    <p:extLst>
      <p:ext uri="{BB962C8B-B14F-4D97-AF65-F5344CB8AC3E}">
        <p14:creationId xmlns:p14="http://schemas.microsoft.com/office/powerpoint/2010/main" val="397411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1A8B2-EC34-1F34-6056-283A06937DE2}"/>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905AD7B1-2973-9596-81EC-8F502A30D525}"/>
              </a:ext>
            </a:extLst>
          </p:cNvPr>
          <p:cNvSpPr>
            <a:spLocks noGrp="1"/>
          </p:cNvSpPr>
          <p:nvPr>
            <p:ph type="title" idx="4294967295"/>
          </p:nvPr>
        </p:nvSpPr>
        <p:spPr>
          <a:xfrm>
            <a:off x="457200" y="1042416"/>
            <a:ext cx="6703695" cy="246221"/>
          </a:xfrm>
        </p:spPr>
        <p:txBody>
          <a:bodyPr lIns="0" tIns="0" rIns="0" bIns="0">
            <a:spAutoFit/>
          </a:bodyPr>
          <a:lstStyle/>
          <a:p>
            <a:r>
              <a:rPr lang="en-US" sz="1600" spc="0"/>
              <a:t>Prompts to try with Researcher and Analyst agents</a:t>
            </a:r>
          </a:p>
        </p:txBody>
      </p:sp>
      <p:graphicFrame>
        <p:nvGraphicFramePr>
          <p:cNvPr id="24" name="Table 23">
            <a:extLst>
              <a:ext uri="{FF2B5EF4-FFF2-40B4-BE49-F238E27FC236}">
                <a16:creationId xmlns:a16="http://schemas.microsoft.com/office/drawing/2014/main" id="{2ABE930B-FD71-2CBD-B5B3-C2249F650E0A}"/>
              </a:ext>
            </a:extLst>
          </p:cNvPr>
          <p:cNvGraphicFramePr>
            <a:graphicFrameLocks noGrp="1"/>
          </p:cNvGraphicFramePr>
          <p:nvPr>
            <p:extLst>
              <p:ext uri="{D42A27DB-BD31-4B8C-83A1-F6EECF244321}">
                <p14:modId xmlns:p14="http://schemas.microsoft.com/office/powerpoint/2010/main" val="2603811443"/>
              </p:ext>
            </p:extLst>
          </p:nvPr>
        </p:nvGraphicFramePr>
        <p:xfrm>
          <a:off x="458355" y="1463040"/>
          <a:ext cx="6945609" cy="3943727"/>
        </p:xfrm>
        <a:graphic>
          <a:graphicData uri="http://schemas.openxmlformats.org/drawingml/2006/table">
            <a:tbl>
              <a:tblPr firstRow="1" bandRow="1">
                <a:tableStyleId>{5C22544A-7EE6-4342-B048-85BDC9FD1C3A}</a:tableStyleId>
              </a:tblPr>
              <a:tblGrid>
                <a:gridCol w="1897528">
                  <a:extLst>
                    <a:ext uri="{9D8B030D-6E8A-4147-A177-3AD203B41FA5}">
                      <a16:colId xmlns:a16="http://schemas.microsoft.com/office/drawing/2014/main" val="3945619425"/>
                    </a:ext>
                  </a:extLst>
                </a:gridCol>
                <a:gridCol w="5048081">
                  <a:extLst>
                    <a:ext uri="{9D8B030D-6E8A-4147-A177-3AD203B41FA5}">
                      <a16:colId xmlns:a16="http://schemas.microsoft.com/office/drawing/2014/main" val="3555777220"/>
                    </a:ext>
                  </a:extLst>
                </a:gridCol>
              </a:tblGrid>
              <a:tr h="274469">
                <a:tc gridSpan="2">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900" b="1" kern="100">
                          <a:solidFill>
                            <a:srgbClr val="FFFFFF"/>
                          </a:solidFill>
                          <a:effectLst/>
                          <a:latin typeface="Segoe Pro Display"/>
                          <a:ea typeface="SimSun"/>
                          <a:cs typeface="Times New Roman"/>
                        </a:rPr>
                        <a:t>Use Research agent for the following prompts: </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0">
                          <a:srgbClr val="0078D4"/>
                        </a:gs>
                        <a:gs pos="100000">
                          <a:srgbClr val="8661C5"/>
                        </a:gs>
                      </a:gsLst>
                      <a:lin ang="0" scaled="1"/>
                    </a:gradFill>
                  </a:tcPr>
                </a:tc>
                <a:tc hMerge="1">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L="68580" marR="68580" marT="8890" marB="88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48885916"/>
                  </a:ext>
                </a:extLst>
              </a:tr>
              <a:tr h="705776">
                <a:tc>
                  <a:txBody>
                    <a:bodyPr/>
                    <a:lstStyle/>
                    <a:p>
                      <a:pPr marL="0" marR="0">
                        <a:buNone/>
                      </a:pPr>
                      <a:r>
                        <a:rPr lang="en-US" sz="900" b="1" kern="100">
                          <a:solidFill>
                            <a:srgbClr val="091F2C"/>
                          </a:solidFill>
                          <a:effectLst/>
                          <a:latin typeface="Segoe UI" panose="020B0502040204020203" pitchFamily="34" charset="0"/>
                          <a:ea typeface="SimSun"/>
                          <a:cs typeface="Segoe UI" panose="020B0502040204020203" pitchFamily="34" charset="0"/>
                        </a:rPr>
                        <a:t>Develop comprehensive research reports</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900" b="0" kern="100">
                          <a:solidFill>
                            <a:srgbClr val="091F2C"/>
                          </a:solidFill>
                          <a:effectLst/>
                          <a:latin typeface="Segoe UI" panose="020B0502040204020203" pitchFamily="34" charset="0"/>
                          <a:ea typeface="SimSun"/>
                          <a:cs typeface="Segoe UI" panose="020B0502040204020203" pitchFamily="34" charset="0"/>
                        </a:rPr>
                        <a:t>Based on the internal meeting discussion on [</a:t>
                      </a:r>
                      <a:r>
                        <a:rPr lang="en-US" sz="900" b="0" kern="100">
                          <a:solidFill>
                            <a:srgbClr val="0070C0"/>
                          </a:solidFill>
                          <a:effectLst/>
                          <a:latin typeface="Segoe UI" panose="020B0502040204020203" pitchFamily="34" charset="0"/>
                          <a:ea typeface="SimSun"/>
                          <a:cs typeface="Segoe UI" panose="020B0502040204020203" pitchFamily="34" charset="0"/>
                        </a:rPr>
                        <a:t>topic</a:t>
                      </a:r>
                      <a:r>
                        <a:rPr lang="en-US" sz="900" b="0" kern="100">
                          <a:solidFill>
                            <a:srgbClr val="091F2C"/>
                          </a:solidFill>
                          <a:effectLst/>
                          <a:latin typeface="Segoe UI" panose="020B0502040204020203" pitchFamily="34" charset="0"/>
                          <a:ea typeface="SimSun"/>
                          <a:cs typeface="Segoe UI" panose="020B0502040204020203" pitchFamily="34" charset="0"/>
                        </a:rPr>
                        <a:t>], draft a comprehensive research report evaluating the ideas proposed. Incorporate relevant insights from web-based research on [</a:t>
                      </a:r>
                      <a:r>
                        <a:rPr lang="en-US" sz="900" b="0" kern="100">
                          <a:solidFill>
                            <a:srgbClr val="0070C0"/>
                          </a:solidFill>
                          <a:effectLst/>
                          <a:latin typeface="Segoe UI" panose="020B0502040204020203" pitchFamily="34" charset="0"/>
                          <a:ea typeface="SimSun"/>
                          <a:cs typeface="Segoe UI" panose="020B0502040204020203" pitchFamily="34" charset="0"/>
                        </a:rPr>
                        <a:t>topic</a:t>
                      </a:r>
                      <a:r>
                        <a:rPr lang="en-US" sz="900" b="0" kern="100">
                          <a:solidFill>
                            <a:srgbClr val="091F2C"/>
                          </a:solidFill>
                          <a:effectLst/>
                          <a:latin typeface="Segoe UI" panose="020B0502040204020203" pitchFamily="34" charset="0"/>
                          <a:ea typeface="SimSun"/>
                          <a:cs typeface="Segoe UI" panose="020B0502040204020203" pitchFamily="34" charset="0"/>
                        </a:rPr>
                        <a:t>] and solutions</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2958790"/>
                  </a:ext>
                </a:extLst>
              </a:tr>
              <a:tr h="846154">
                <a:tc>
                  <a:txBody>
                    <a:bodyPr/>
                    <a:lstStyle/>
                    <a:p>
                      <a:pPr marL="0" marR="0">
                        <a:buNone/>
                      </a:pPr>
                      <a:r>
                        <a:rPr lang="en-US" sz="900" b="1" kern="100">
                          <a:solidFill>
                            <a:srgbClr val="091F2C"/>
                          </a:solidFill>
                          <a:effectLst/>
                          <a:latin typeface="Segoe UI" panose="020B0502040204020203" pitchFamily="34" charset="0"/>
                          <a:ea typeface="SimSun"/>
                          <a:cs typeface="Segoe UI" panose="020B0502040204020203" pitchFamily="34" charset="0"/>
                        </a:rPr>
                        <a:t>Supercharge project management </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900" b="0" kern="100">
                          <a:solidFill>
                            <a:srgbClr val="091F2C"/>
                          </a:solidFill>
                          <a:effectLst/>
                          <a:latin typeface="Segoe UI" panose="020B0502040204020203" pitchFamily="34" charset="0"/>
                          <a:ea typeface="SimSun"/>
                          <a:cs typeface="Segoe UI" panose="020B0502040204020203" pitchFamily="34" charset="0"/>
                        </a:rPr>
                        <a:t>Create an action item tracker based on all communication channels and other information you can find from the past 7 days. Split it into two categories - actions pending on me, sorted by urgency (and relevance) and actions that I have asked others to do, categorized by if they have a follow up or not, and how long has it been since my request. Recommend who I need to follow up with or send a reminder to</a:t>
                      </a:r>
                      <a:r>
                        <a:rPr lang="en-US" sz="1000" kern="1200">
                          <a:solidFill>
                            <a:schemeClr val="dk1"/>
                          </a:solidFill>
                          <a:effectLst/>
                          <a:latin typeface="Segoe UI" panose="020B0502040204020203" pitchFamily="34" charset="0"/>
                          <a:ea typeface="+mn-ea"/>
                          <a:cs typeface="Segoe UI" panose="020B0502040204020203" pitchFamily="34" charset="0"/>
                        </a:rPr>
                        <a:t>. </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52639093"/>
                  </a:ext>
                </a:extLst>
              </a:tr>
              <a:tr h="705776">
                <a:tc>
                  <a:txBody>
                    <a:bodyPr/>
                    <a:lstStyle/>
                    <a:p>
                      <a:pPr marL="0" marR="0">
                        <a:buNone/>
                      </a:pPr>
                      <a:r>
                        <a:rPr lang="en-US" sz="900" b="1" kern="100">
                          <a:solidFill>
                            <a:srgbClr val="091F2C"/>
                          </a:solidFill>
                          <a:effectLst/>
                          <a:latin typeface="Segoe UI" panose="020B0502040204020203" pitchFamily="34" charset="0"/>
                          <a:ea typeface="SimSun"/>
                          <a:cs typeface="Segoe UI" panose="020B0502040204020203" pitchFamily="34" charset="0"/>
                        </a:rPr>
                        <a:t>Create a product launch campaign</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panose="020B0502040204020203" pitchFamily="34" charset="0"/>
                          <a:ea typeface="SimSun"/>
                          <a:cs typeface="Segoe UI" panose="020B0502040204020203" pitchFamily="34" charset="0"/>
                        </a:rPr>
                        <a:t>Using our internal knowledge base, previous campaign data, and customer insights, create a full launch content package for new product update. Include a customer announcement email, blog post, LinkedIn and Twitter captions, internal team update and help center entry.</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2816316"/>
                  </a:ext>
                </a:extLst>
              </a:tr>
              <a:tr h="705776">
                <a:tc>
                  <a:txBody>
                    <a:bodyPr/>
                    <a:lstStyle/>
                    <a:p>
                      <a:pPr marL="0" marR="0">
                        <a:buNone/>
                      </a:pPr>
                      <a:r>
                        <a:rPr lang="en-US" sz="900" b="1" kern="100">
                          <a:solidFill>
                            <a:srgbClr val="091F2C"/>
                          </a:solidFill>
                          <a:effectLst/>
                          <a:latin typeface="Segoe UI" panose="020B0502040204020203" pitchFamily="34" charset="0"/>
                          <a:ea typeface="SimSun"/>
                          <a:cs typeface="Segoe UI" panose="020B0502040204020203" pitchFamily="34" charset="0"/>
                        </a:rPr>
                        <a:t>Research competitive landscape </a:t>
                      </a:r>
                      <a:endPar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0"/>
                        </a:spcAft>
                        <a:buClrTx/>
                        <a:buSzTx/>
                        <a:buFontTx/>
                        <a:buNone/>
                      </a:pPr>
                      <a:r>
                        <a:rPr lang="en-US" sz="900" kern="1200">
                          <a:solidFill>
                            <a:schemeClr val="dk1"/>
                          </a:solidFill>
                          <a:effectLst/>
                          <a:latin typeface="Segoe UI" panose="020B0502040204020203" pitchFamily="34" charset="0"/>
                          <a:ea typeface="+mn-ea"/>
                          <a:cs typeface="Segoe UI" panose="020B0502040204020203" pitchFamily="34" charset="0"/>
                        </a:rPr>
                        <a:t>Draft a comprehensive research report identifying gaps in the market based on internal discussions with stakeholders in sales, research and development, and support as well as competitive insights and sales data.</a:t>
                      </a:r>
                      <a:endParaRPr lang="en-US" sz="900" kern="1200">
                        <a:solidFill>
                          <a:schemeClr val="tx1"/>
                        </a:solidFill>
                        <a:effectLst/>
                        <a:latin typeface="Segoe UI" panose="020B0502040204020203" pitchFamily="34" charset="0"/>
                        <a:ea typeface="+mn-ea"/>
                        <a:cs typeface="Segoe UI" panose="020B0502040204020203" pitchFamily="34" charset="0"/>
                      </a:endParaRP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29388934"/>
                  </a:ext>
                </a:extLst>
              </a:tr>
              <a:tr h="705776">
                <a:tc>
                  <a:txBody>
                    <a:bodyPr/>
                    <a:lstStyle/>
                    <a:p>
                      <a:pPr marL="0" marR="0">
                        <a:buNone/>
                      </a:pPr>
                      <a:r>
                        <a:rPr lang="en-US" sz="900" b="1" kern="100">
                          <a:solidFill>
                            <a:srgbClr val="091F2C"/>
                          </a:solidFill>
                          <a:effectLst/>
                          <a:latin typeface="Segoe UI" panose="020B0502040204020203" pitchFamily="34" charset="0"/>
                          <a:ea typeface="SimSun"/>
                          <a:cs typeface="Segoe UI" panose="020B0502040204020203" pitchFamily="34" charset="0"/>
                        </a:rPr>
                        <a:t>Summarize project progress</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a:latin typeface="Segoe UI" panose="020B0502040204020203" pitchFamily="34" charset="0"/>
                          <a:cs typeface="Segoe UI" panose="020B0502040204020203" pitchFamily="34" charset="0"/>
                        </a:rPr>
                        <a:t>Draft a project update based on our last meeting in</a:t>
                      </a:r>
                      <a:r>
                        <a:rPr lang="en-US" sz="900">
                          <a:solidFill>
                            <a:schemeClr val="tx1"/>
                          </a:solidFill>
                          <a:latin typeface="Segoe UI" panose="020B0502040204020203" pitchFamily="34" charset="0"/>
                          <a:cs typeface="Segoe UI" panose="020B0502040204020203" pitchFamily="34" charset="0"/>
                        </a:rPr>
                        <a:t> [</a:t>
                      </a:r>
                      <a:r>
                        <a:rPr lang="en-US" sz="900">
                          <a:solidFill>
                            <a:srgbClr val="0070C0"/>
                          </a:solidFill>
                          <a:latin typeface="Segoe UI" panose="020B0502040204020203" pitchFamily="34" charset="0"/>
                          <a:cs typeface="Segoe UI" panose="020B0502040204020203" pitchFamily="34" charset="0"/>
                        </a:rPr>
                        <a:t>/meeting</a:t>
                      </a:r>
                      <a:r>
                        <a:rPr lang="en-US" sz="900">
                          <a:latin typeface="Segoe UI" panose="020B0502040204020203" pitchFamily="34" charset="0"/>
                          <a:cs typeface="Segoe UI" panose="020B0502040204020203" pitchFamily="34" charset="0"/>
                        </a:rPr>
                        <a:t>] series. Include the KPIs vs. targets, major wins/losses, risks, and competitive moves. Add likely tough questions and suggested answers. Flag any big metric changes</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3340732"/>
                  </a:ext>
                </a:extLst>
              </a:tr>
            </a:tbl>
          </a:graphicData>
        </a:graphic>
      </p:graphicFrame>
      <p:sp>
        <p:nvSpPr>
          <p:cNvPr id="8" name="Rectangle: Rounded Corners 9">
            <a:hlinkClick r:id="" action="ppaction://noaction"/>
            <a:extLst>
              <a:ext uri="{FF2B5EF4-FFF2-40B4-BE49-F238E27FC236}">
                <a16:creationId xmlns:a16="http://schemas.microsoft.com/office/drawing/2014/main" id="{10D6DA99-6C45-D1EE-B2D4-B724DC3DBB2E}"/>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18" name="Rectangle: Rounded Corners 9">
            <a:hlinkClick r:id="rId2" action="ppaction://hlinksldjump"/>
            <a:extLst>
              <a:ext uri="{FF2B5EF4-FFF2-40B4-BE49-F238E27FC236}">
                <a16:creationId xmlns:a16="http://schemas.microsoft.com/office/drawing/2014/main" id="{2C7727A1-E166-0C04-A27E-CC54CCD17562}"/>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19" name="Rectangle: Rounded Corners 9">
            <a:hlinkClick r:id="rId3" action="ppaction://hlinksldjump"/>
            <a:extLst>
              <a:ext uri="{FF2B5EF4-FFF2-40B4-BE49-F238E27FC236}">
                <a16:creationId xmlns:a16="http://schemas.microsoft.com/office/drawing/2014/main" id="{EDF10D03-5585-2E8F-9A25-16BE638B0960}"/>
              </a:ext>
              <a:ext uri="{C183D7F6-B498-43B3-948B-1728B52AA6E4}">
                <adec:decorative xmlns:adec="http://schemas.microsoft.com/office/drawing/2017/decorative" val="1"/>
              </a:ext>
            </a:extLst>
          </p:cNvPr>
          <p:cNvSpPr>
            <a:spLocks noChangeArrowheads="1"/>
          </p:cNvSpPr>
          <p:nvPr/>
        </p:nvSpPr>
        <p:spPr bwMode="auto">
          <a:xfrm>
            <a:off x="2743970"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Microsoft 365 Copilot</a:t>
            </a:r>
          </a:p>
        </p:txBody>
      </p:sp>
      <p:sp>
        <p:nvSpPr>
          <p:cNvPr id="20" name="Rectangle: Rounded Corners 9">
            <a:hlinkClick r:id="rId4" action="ppaction://hlinksldjump"/>
            <a:extLst>
              <a:ext uri="{FF2B5EF4-FFF2-40B4-BE49-F238E27FC236}">
                <a16:creationId xmlns:a16="http://schemas.microsoft.com/office/drawing/2014/main" id="{FC8A3965-15C9-79CC-F31D-070DF915CA88}"/>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21" name="Rectangle: Rounded Corners 9">
            <a:hlinkClick r:id="rId5" action="ppaction://hlinksldjump"/>
            <a:extLst>
              <a:ext uri="{FF2B5EF4-FFF2-40B4-BE49-F238E27FC236}">
                <a16:creationId xmlns:a16="http://schemas.microsoft.com/office/drawing/2014/main" id="{2BC0408C-B642-3123-1EA9-84649931BD81}"/>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25" name="Rectangle: Rounded Corners 9">
            <a:hlinkClick r:id="rId6" action="ppaction://hlinksldjump"/>
            <a:extLst>
              <a:ext uri="{FF2B5EF4-FFF2-40B4-BE49-F238E27FC236}">
                <a16:creationId xmlns:a16="http://schemas.microsoft.com/office/drawing/2014/main" id="{D58ED6A3-63B8-9D26-9DD1-17ED0BF1E398}"/>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graphicFrame>
        <p:nvGraphicFramePr>
          <p:cNvPr id="26" name="Table 25">
            <a:extLst>
              <a:ext uri="{FF2B5EF4-FFF2-40B4-BE49-F238E27FC236}">
                <a16:creationId xmlns:a16="http://schemas.microsoft.com/office/drawing/2014/main" id="{EB2210E7-D521-6D29-169D-B3F77CC54278}"/>
              </a:ext>
            </a:extLst>
          </p:cNvPr>
          <p:cNvGraphicFramePr>
            <a:graphicFrameLocks noGrp="1"/>
          </p:cNvGraphicFramePr>
          <p:nvPr>
            <p:extLst>
              <p:ext uri="{D42A27DB-BD31-4B8C-83A1-F6EECF244321}">
                <p14:modId xmlns:p14="http://schemas.microsoft.com/office/powerpoint/2010/main" val="1016797903"/>
              </p:ext>
            </p:extLst>
          </p:nvPr>
        </p:nvGraphicFramePr>
        <p:xfrm>
          <a:off x="457200" y="6075900"/>
          <a:ext cx="6945609" cy="1506230"/>
        </p:xfrm>
        <a:graphic>
          <a:graphicData uri="http://schemas.openxmlformats.org/drawingml/2006/table">
            <a:tbl>
              <a:tblPr firstRow="1" bandRow="1">
                <a:tableStyleId>{5C22544A-7EE6-4342-B048-85BDC9FD1C3A}</a:tableStyleId>
              </a:tblPr>
              <a:tblGrid>
                <a:gridCol w="1897528">
                  <a:extLst>
                    <a:ext uri="{9D8B030D-6E8A-4147-A177-3AD203B41FA5}">
                      <a16:colId xmlns:a16="http://schemas.microsoft.com/office/drawing/2014/main" val="3945619425"/>
                    </a:ext>
                  </a:extLst>
                </a:gridCol>
                <a:gridCol w="5048081">
                  <a:extLst>
                    <a:ext uri="{9D8B030D-6E8A-4147-A177-3AD203B41FA5}">
                      <a16:colId xmlns:a16="http://schemas.microsoft.com/office/drawing/2014/main" val="3555777220"/>
                    </a:ext>
                  </a:extLst>
                </a:gridCol>
              </a:tblGrid>
              <a:tr h="245200">
                <a:tc gridSpan="2">
                  <a:txBody>
                    <a:bodyPr/>
                    <a:lstStyle/>
                    <a:p>
                      <a:pPr marL="0" marR="0">
                        <a:buNone/>
                      </a:pPr>
                      <a:r>
                        <a:rPr lang="en-US" sz="900" b="1" kern="100">
                          <a:solidFill>
                            <a:srgbClr val="FFFFFF"/>
                          </a:solidFill>
                          <a:effectLst/>
                          <a:latin typeface="Segoe Pro Display" panose="020B0502040504020203" pitchFamily="34" charset="0"/>
                          <a:ea typeface="SimSun" panose="02010600030101010101" pitchFamily="2" charset="-122"/>
                          <a:cs typeface="Times New Roman" panose="02020603050405020304" pitchFamily="18" charset="0"/>
                        </a:rPr>
                        <a:t>Use Analyst agent for the following prompts:</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0">
                          <a:srgbClr val="8661C5"/>
                        </a:gs>
                        <a:gs pos="100000">
                          <a:srgbClr val="C73ECC"/>
                        </a:gs>
                      </a:gsLst>
                      <a:lin ang="0" scaled="1"/>
                    </a:gradFill>
                  </a:tcPr>
                </a:tc>
                <a:tc hMerge="1">
                  <a:txBody>
                    <a:bodyPr/>
                    <a:lstStyle/>
                    <a:p>
                      <a:pPr marL="0" marR="0">
                        <a:buNone/>
                      </a:pPr>
                      <a:endParaRPr lang="en-US" sz="900" b="1" kern="100">
                        <a:solidFill>
                          <a:srgbClr val="FFFFFF"/>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8890" marB="88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C5B4E3"/>
                      </a:solidFill>
                      <a:prstDash val="solid"/>
                      <a:round/>
                      <a:headEnd type="none" w="med" len="med"/>
                      <a:tailEnd type="none" w="med" len="med"/>
                    </a:lnB>
                    <a:lnTlToBr w="12700" cmpd="sng">
                      <a:noFill/>
                      <a:prstDash val="solid"/>
                    </a:lnTlToBr>
                    <a:lnBlToTr w="12700" cmpd="sng">
                      <a:noFill/>
                      <a:prstDash val="solid"/>
                    </a:lnBlToTr>
                    <a:solidFill>
                      <a:srgbClr val="7030A0"/>
                    </a:solidFill>
                  </a:tcPr>
                </a:tc>
                <a:extLst>
                  <a:ext uri="{0D108BD9-81ED-4DB2-BD59-A6C34878D82A}">
                    <a16:rowId xmlns:a16="http://schemas.microsoft.com/office/drawing/2014/main" val="907083710"/>
                  </a:ext>
                </a:extLst>
              </a:tr>
              <a:tr h="630515">
                <a:tc>
                  <a:txBody>
                    <a:bodyPr/>
                    <a:lstStyle/>
                    <a:p>
                      <a:pPr marL="0" marR="0">
                        <a:buNone/>
                      </a:pPr>
                      <a:r>
                        <a:rPr lang="en-US" sz="900" b="1" kern="100">
                          <a:solidFill>
                            <a:srgbClr val="091F2C"/>
                          </a:solidFill>
                          <a:effectLst/>
                          <a:latin typeface="Segoe Sans Display" pitchFamily="2" charset="0"/>
                          <a:ea typeface="SimSun" panose="02010600030101010101" pitchFamily="2" charset="-122"/>
                          <a:cs typeface="Segoe Sans Display" pitchFamily="2" charset="0"/>
                        </a:rPr>
                        <a:t>Analyze new markets</a:t>
                      </a: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Sans Display" pitchFamily="2" charset="0"/>
                          <a:ea typeface="SimSun" panose="02010600030101010101" pitchFamily="2" charset="-122"/>
                          <a:cs typeface="Segoe Sans Display" pitchFamily="2" charset="0"/>
                        </a:rPr>
                        <a:t>Help me understand the best market to launch a new [product or service] based on fastest growing markets in this [</a:t>
                      </a:r>
                      <a:r>
                        <a:rPr lang="en-US" sz="900" b="0" kern="100">
                          <a:solidFill>
                            <a:srgbClr val="0070C0"/>
                          </a:solidFill>
                          <a:effectLst/>
                          <a:latin typeface="Segoe Sans Display" pitchFamily="2" charset="0"/>
                          <a:ea typeface="SimSun" panose="02010600030101010101" pitchFamily="2" charset="-122"/>
                          <a:cs typeface="Segoe Sans Display" pitchFamily="2" charset="0"/>
                        </a:rPr>
                        <a:t>upload</a:t>
                      </a:r>
                      <a:r>
                        <a:rPr lang="en-US" sz="900" b="0" kern="100">
                          <a:solidFill>
                            <a:srgbClr val="091F2C"/>
                          </a:solidFill>
                          <a:effectLst/>
                          <a:latin typeface="Segoe Sans Display" pitchFamily="2" charset="0"/>
                          <a:ea typeface="SimSun" panose="02010600030101010101" pitchFamily="2" charset="-122"/>
                          <a:cs typeface="Segoe Sans Display" pitchFamily="2" charset="0"/>
                        </a:rPr>
                        <a:t> </a:t>
                      </a:r>
                      <a:r>
                        <a:rPr lang="en-US" sz="900" b="0" kern="100">
                          <a:solidFill>
                            <a:srgbClr val="0070C0"/>
                          </a:solidFill>
                          <a:effectLst/>
                          <a:latin typeface="Segoe Sans Display" pitchFamily="2" charset="0"/>
                          <a:ea typeface="SimSun" panose="02010600030101010101" pitchFamily="2" charset="-122"/>
                          <a:cs typeface="Segoe Sans Display" pitchFamily="2" charset="0"/>
                        </a:rPr>
                        <a:t>dataset</a:t>
                      </a:r>
                      <a:r>
                        <a:rPr lang="en-US" sz="900" b="0" kern="100">
                          <a:solidFill>
                            <a:srgbClr val="091F2C"/>
                          </a:solidFill>
                          <a:effectLst/>
                          <a:latin typeface="Segoe Sans Display" pitchFamily="2" charset="0"/>
                          <a:ea typeface="SimSun" panose="02010600030101010101" pitchFamily="2" charset="-122"/>
                          <a:cs typeface="Segoe Sans Display" pitchFamily="2" charset="0"/>
                        </a:rPr>
                        <a:t>]​</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32474652"/>
                  </a:ext>
                </a:extLst>
              </a:tr>
              <a:tr h="630515">
                <a:tc>
                  <a:txBody>
                    <a:bodyPr/>
                    <a:lstStyle/>
                    <a:p>
                      <a:pPr marL="0" marR="0">
                        <a:buNone/>
                      </a:pPr>
                      <a:r>
                        <a:rPr lang="en-US" sz="900" b="1" kern="100">
                          <a:solidFill>
                            <a:srgbClr val="091F2C"/>
                          </a:solidFill>
                          <a:effectLst/>
                          <a:latin typeface="Segoe Sans Display" pitchFamily="2" charset="0"/>
                          <a:ea typeface="SimSun" panose="02010600030101010101" pitchFamily="2" charset="-122"/>
                          <a:cs typeface="Segoe Sans Display" pitchFamily="2" charset="0"/>
                        </a:rPr>
                        <a:t>Analyze sales performance</a:t>
                      </a:r>
                      <a:endParaRPr lang="en-US" sz="900" b="1" kern="100">
                        <a:solidFill>
                          <a:srgbClr val="0070C0"/>
                        </a:solidFill>
                        <a:effectLst/>
                        <a:latin typeface="Segoe Sans Display" pitchFamily="2" charset="0"/>
                        <a:ea typeface="SimSun" panose="02010600030101010101" pitchFamily="2" charset="-122"/>
                        <a:cs typeface="Segoe Sans Display" pitchFamily="2" charset="0"/>
                      </a:endParaRPr>
                    </a:p>
                  </a:txBody>
                  <a:tcPr marL="68580" marR="685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a:t>Identify our highest and lowest performing stores using </a:t>
                      </a:r>
                      <a:r>
                        <a:rPr lang="en-US" sz="900" b="0" kern="100">
                          <a:solidFill>
                            <a:srgbClr val="091F2C"/>
                          </a:solidFill>
                          <a:effectLst/>
                          <a:latin typeface="Segoe Sans Display" pitchFamily="2" charset="0"/>
                          <a:ea typeface="SimSun" panose="02010600030101010101" pitchFamily="2" charset="-122"/>
                          <a:cs typeface="Segoe Sans Display" pitchFamily="2" charset="0"/>
                        </a:rPr>
                        <a:t>[</a:t>
                      </a:r>
                      <a:r>
                        <a:rPr lang="en-US" sz="900" b="0" kern="100">
                          <a:solidFill>
                            <a:srgbClr val="0070C0"/>
                          </a:solidFill>
                          <a:effectLst/>
                          <a:latin typeface="Segoe Sans Display" pitchFamily="2" charset="0"/>
                          <a:ea typeface="SimSun" panose="02010600030101010101" pitchFamily="2" charset="-122"/>
                          <a:cs typeface="Segoe Sans Display" pitchFamily="2" charset="0"/>
                        </a:rPr>
                        <a:t>upload</a:t>
                      </a:r>
                      <a:r>
                        <a:rPr lang="en-US" sz="900" b="0" kern="100">
                          <a:solidFill>
                            <a:srgbClr val="091F2C"/>
                          </a:solidFill>
                          <a:effectLst/>
                          <a:latin typeface="Segoe Sans Display" pitchFamily="2" charset="0"/>
                          <a:ea typeface="SimSun" panose="02010600030101010101" pitchFamily="2" charset="-122"/>
                          <a:cs typeface="Segoe Sans Display" pitchFamily="2" charset="0"/>
                        </a:rPr>
                        <a:t> </a:t>
                      </a:r>
                      <a:r>
                        <a:rPr lang="en-US" sz="900" b="0" kern="100">
                          <a:solidFill>
                            <a:srgbClr val="0070C0"/>
                          </a:solidFill>
                          <a:effectLst/>
                          <a:latin typeface="Segoe Sans Display" pitchFamily="2" charset="0"/>
                          <a:ea typeface="SimSun" panose="02010600030101010101" pitchFamily="2" charset="-122"/>
                          <a:cs typeface="Segoe Sans Display" pitchFamily="2" charset="0"/>
                        </a:rPr>
                        <a:t>dataset</a:t>
                      </a:r>
                      <a:r>
                        <a:rPr lang="en-US" sz="900" b="0" kern="100">
                          <a:solidFill>
                            <a:srgbClr val="091F2C"/>
                          </a:solidFill>
                          <a:effectLst/>
                          <a:latin typeface="Segoe Sans Display" pitchFamily="2" charset="0"/>
                          <a:ea typeface="SimSun" panose="02010600030101010101" pitchFamily="2" charset="-122"/>
                          <a:cs typeface="Segoe Sans Display" pitchFamily="2" charset="0"/>
                        </a:rPr>
                        <a:t>]​</a:t>
                      </a:r>
                    </a:p>
                  </a:txBody>
                  <a:tcPr marL="68580" marR="182880" marT="8890"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250086"/>
                  </a:ext>
                </a:extLst>
              </a:tr>
            </a:tbl>
          </a:graphicData>
        </a:graphic>
      </p:graphicFrame>
      <p:sp>
        <p:nvSpPr>
          <p:cNvPr id="4" name="Slide Number Placeholder 5">
            <a:extLst>
              <a:ext uri="{FF2B5EF4-FFF2-40B4-BE49-F238E27FC236}">
                <a16:creationId xmlns:a16="http://schemas.microsoft.com/office/drawing/2014/main" id="{E227B339-EF12-1ED2-077A-088DAB8F84AD}"/>
              </a:ext>
            </a:extLst>
          </p:cNvPr>
          <p:cNvSpPr>
            <a:spLocks noGrp="1"/>
          </p:cNvSpPr>
          <p:nvPr>
            <p:ph type="sldNum" sz="quarter" idx="12"/>
          </p:nvPr>
        </p:nvSpPr>
        <p:spPr>
          <a:xfrm>
            <a:off x="5489258" y="9322649"/>
            <a:ext cx="1748790" cy="535517"/>
          </a:xfrm>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Tree>
    <p:extLst>
      <p:ext uri="{BB962C8B-B14F-4D97-AF65-F5344CB8AC3E}">
        <p14:creationId xmlns:p14="http://schemas.microsoft.com/office/powerpoint/2010/main" val="3127382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74081-BAB9-2825-6433-28C1A45B5C4A}"/>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6C347896-2B1F-B571-158C-D13248C6A48D}"/>
              </a:ext>
            </a:extLst>
          </p:cNvPr>
          <p:cNvSpPr>
            <a:spLocks noGrp="1"/>
          </p:cNvSpPr>
          <p:nvPr>
            <p:ph type="title" idx="4294967295"/>
          </p:nvPr>
        </p:nvSpPr>
        <p:spPr>
          <a:xfrm>
            <a:off x="457200" y="1042416"/>
            <a:ext cx="6703695" cy="246221"/>
          </a:xfrm>
        </p:spPr>
        <p:txBody>
          <a:bodyPr lIns="0" tIns="0" rIns="0" bIns="0">
            <a:spAutoFit/>
          </a:bodyPr>
          <a:lstStyle/>
          <a:p>
            <a:r>
              <a:rPr lang="en-US" sz="1600" spc="0"/>
              <a:t>Prompts to try for Microsoft 365 Copilot Chat in Microsoft 365 apps</a:t>
            </a:r>
          </a:p>
        </p:txBody>
      </p:sp>
      <p:graphicFrame>
        <p:nvGraphicFramePr>
          <p:cNvPr id="8" name="Table 7">
            <a:extLst>
              <a:ext uri="{FF2B5EF4-FFF2-40B4-BE49-F238E27FC236}">
                <a16:creationId xmlns:a16="http://schemas.microsoft.com/office/drawing/2014/main" id="{3F5EAE60-0108-6227-7896-71AC052E59B1}"/>
              </a:ext>
            </a:extLst>
          </p:cNvPr>
          <p:cNvGraphicFramePr>
            <a:graphicFrameLocks noGrp="1"/>
          </p:cNvGraphicFramePr>
          <p:nvPr>
            <p:extLst>
              <p:ext uri="{D42A27DB-BD31-4B8C-83A1-F6EECF244321}">
                <p14:modId xmlns:p14="http://schemas.microsoft.com/office/powerpoint/2010/main" val="1672176607"/>
              </p:ext>
            </p:extLst>
          </p:nvPr>
        </p:nvGraphicFramePr>
        <p:xfrm>
          <a:off x="457201" y="1463039"/>
          <a:ext cx="6858000" cy="6533228"/>
        </p:xfrm>
        <a:graphic>
          <a:graphicData uri="http://schemas.openxmlformats.org/drawingml/2006/table">
            <a:tbl>
              <a:tblPr firstRow="1" bandRow="1">
                <a:tableStyleId>{5C22544A-7EE6-4342-B048-85BDC9FD1C3A}</a:tableStyleId>
              </a:tblPr>
              <a:tblGrid>
                <a:gridCol w="1242203">
                  <a:extLst>
                    <a:ext uri="{9D8B030D-6E8A-4147-A177-3AD203B41FA5}">
                      <a16:colId xmlns:a16="http://schemas.microsoft.com/office/drawing/2014/main" val="2061578366"/>
                    </a:ext>
                  </a:extLst>
                </a:gridCol>
                <a:gridCol w="1232982">
                  <a:extLst>
                    <a:ext uri="{9D8B030D-6E8A-4147-A177-3AD203B41FA5}">
                      <a16:colId xmlns:a16="http://schemas.microsoft.com/office/drawing/2014/main" val="364737818"/>
                    </a:ext>
                  </a:extLst>
                </a:gridCol>
                <a:gridCol w="4382815">
                  <a:extLst>
                    <a:ext uri="{9D8B030D-6E8A-4147-A177-3AD203B41FA5}">
                      <a16:colId xmlns:a16="http://schemas.microsoft.com/office/drawing/2014/main" val="3040937918"/>
                    </a:ext>
                  </a:extLst>
                </a:gridCol>
              </a:tblGrid>
              <a:tr h="431440">
                <a:tc>
                  <a:txBody>
                    <a:bodyPr/>
                    <a:lstStyle/>
                    <a:p>
                      <a:pPr marL="0" marR="0">
                        <a:buNone/>
                      </a:pPr>
                      <a:r>
                        <a:rPr lang="en-US" sz="900" kern="100">
                          <a:solidFill>
                            <a:srgbClr val="FFFFFF"/>
                          </a:solidFill>
                          <a:effectLst/>
                          <a:latin typeface="Segoe UI" panose="020B0502040204020203" pitchFamily="34" charset="0"/>
                          <a:ea typeface="SimSun" panose="02010600030101010101" pitchFamily="2" charset="-122"/>
                          <a:cs typeface="Segoe UI" panose="020B0502040204020203" pitchFamily="34" charset="0"/>
                        </a:rPr>
                        <a:t>Scenario</a:t>
                      </a:r>
                      <a:endParaRPr lang="en-US" sz="1100" kern="100">
                        <a:solidFill>
                          <a:srgbClr val="FFFFFF"/>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8D4"/>
                    </a:solidFill>
                  </a:tcPr>
                </a:tc>
                <a:tc>
                  <a:txBody>
                    <a:bodyPr/>
                    <a:lstStyle/>
                    <a:p>
                      <a:pPr marL="0" marR="0">
                        <a:buNone/>
                      </a:pPr>
                      <a:r>
                        <a:rPr lang="en-US" sz="900" kern="100">
                          <a:solidFill>
                            <a:srgbClr val="FFFFFF"/>
                          </a:solidFill>
                          <a:effectLst/>
                          <a:latin typeface="Segoe UI" panose="020B0502040204020203" pitchFamily="34" charset="0"/>
                          <a:ea typeface="SimSun" panose="02010600030101010101" pitchFamily="2" charset="-122"/>
                          <a:cs typeface="Segoe UI" panose="020B0502040204020203" pitchFamily="34" charset="0"/>
                        </a:rPr>
                        <a:t>Copilot in…</a:t>
                      </a:r>
                      <a:endParaRPr lang="en-US" sz="1100" kern="100">
                        <a:solidFill>
                          <a:srgbClr val="FFFFFF"/>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0078D4"/>
                        </a:gs>
                        <a:gs pos="100000">
                          <a:srgbClr val="8661C5"/>
                        </a:gs>
                      </a:gsLst>
                      <a:lin ang="0" scaled="1"/>
                      <a:tileRect/>
                    </a:gradFill>
                  </a:tcPr>
                </a:tc>
                <a:tc>
                  <a:txBody>
                    <a:bodyPr/>
                    <a:lstStyle/>
                    <a:p>
                      <a:pPr marL="0" marR="0">
                        <a:buNone/>
                      </a:pPr>
                      <a:r>
                        <a:rPr lang="en-US" sz="900" kern="100">
                          <a:solidFill>
                            <a:srgbClr val="FFFFFF"/>
                          </a:solidFill>
                          <a:effectLst/>
                          <a:latin typeface="Segoe UI" panose="020B0502040204020203" pitchFamily="34" charset="0"/>
                          <a:ea typeface="SimSun" panose="02010600030101010101" pitchFamily="2" charset="-122"/>
                          <a:cs typeface="Segoe UI" panose="020B0502040204020203" pitchFamily="34" charset="0"/>
                        </a:rPr>
                        <a:t>Prompt  </a:t>
                      </a:r>
                      <a:endParaRPr lang="en-US" sz="1100" kern="100">
                        <a:solidFill>
                          <a:srgbClr val="FFFFFF"/>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0">
                          <a:srgbClr val="8661C5"/>
                        </a:gs>
                        <a:gs pos="100000">
                          <a:srgbClr val="C73ECC"/>
                        </a:gs>
                      </a:gsLst>
                      <a:lin ang="0" scaled="1"/>
                    </a:gradFill>
                  </a:tcPr>
                </a:tc>
                <a:extLst>
                  <a:ext uri="{0D108BD9-81ED-4DB2-BD59-A6C34878D82A}">
                    <a16:rowId xmlns:a16="http://schemas.microsoft.com/office/drawing/2014/main" val="3854280029"/>
                  </a:ext>
                </a:extLst>
              </a:tr>
              <a:tr h="554708">
                <a:tc>
                  <a:txBody>
                    <a:bodyPr/>
                    <a:lstStyle/>
                    <a:p>
                      <a:pPr marL="0" marR="0" algn="l" defTabSz="524695" rtl="0" eaLnBrk="1" latinLnBrk="0" hangingPunct="1">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Schedule a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defTabSz="524695" rtl="0" eaLnBrk="1" latinLnBrk="0" hangingPunct="1">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Outlook</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Help me schedule a meeting with [/</a:t>
                      </a:r>
                      <a:r>
                        <a:rPr lang="en-US" sz="900" b="0" kern="100">
                          <a:solidFill>
                            <a:srgbClr val="0070C0"/>
                          </a:solidFill>
                          <a:effectLst/>
                          <a:latin typeface="Segoe UI" panose="020B0502040204020203" pitchFamily="34" charset="0"/>
                          <a:ea typeface="SimSun" panose="02010600030101010101" pitchFamily="2" charset="-122"/>
                          <a:cs typeface="Segoe UI" panose="020B0502040204020203" pitchFamily="34" charset="0"/>
                        </a:rPr>
                        <a:t>name</a:t>
                      </a: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 this week</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85995909"/>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Summarize key discussions</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Outlook</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r>
                        <a:rPr lang="en-US" sz="900" kern="1200">
                          <a:solidFill>
                            <a:schemeClr val="dk1"/>
                          </a:solidFill>
                          <a:effectLst/>
                          <a:latin typeface="Segoe UI" panose="020B0502040204020203" pitchFamily="34" charset="0"/>
                          <a:ea typeface="+mn-ea"/>
                          <a:cs typeface="Segoe UI" panose="020B0502040204020203" pitchFamily="34" charset="0"/>
                        </a:rPr>
                        <a:t>Write a recap email for my team based on the discussion in this email thread</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2679046421"/>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Stay on top of meetings</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Teams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00000"/>
                          </a:solidFill>
                          <a:effectLst/>
                          <a:latin typeface="Segoe UI" panose="020B0502040204020203" pitchFamily="34" charset="0"/>
                          <a:ea typeface="SimSun" panose="02010600030101010101" pitchFamily="2" charset="-122"/>
                          <a:cs typeface="Segoe UI" panose="020B0502040204020203" pitchFamily="34" charset="0"/>
                        </a:rPr>
                        <a:t>Summarize what’s been discussed so far and list any open questions​ or unresolved items</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3763660"/>
                  </a:ext>
                </a:extLst>
              </a:tr>
              <a:tr h="554708">
                <a:tc>
                  <a:txBody>
                    <a:bodyPr/>
                    <a:lstStyle/>
                    <a:p>
                      <a:pPr marL="0" marR="0">
                        <a:buNone/>
                      </a:pPr>
                      <a:r>
                        <a:rPr lang="en-US" sz="900" b="1" kern="100" spc="-20" baseline="0">
                          <a:solidFill>
                            <a:srgbClr val="091F2C"/>
                          </a:solidFill>
                          <a:effectLst/>
                          <a:latin typeface="Segoe UI" panose="020B0502040204020203" pitchFamily="34" charset="0"/>
                          <a:ea typeface="SimSun" panose="02010600030101010101" pitchFamily="2" charset="-122"/>
                          <a:cs typeface="Segoe UI" panose="020B0502040204020203" pitchFamily="34" charset="0"/>
                        </a:rPr>
                        <a:t>Jumpstart an email based on a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Teams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kern="1200">
                          <a:solidFill>
                            <a:schemeClr val="dk1"/>
                          </a:solidFill>
                          <a:effectLst/>
                          <a:latin typeface="Segoe UI" panose="020B0502040204020203" pitchFamily="34" charset="0"/>
                          <a:ea typeface="+mn-ea"/>
                          <a:cs typeface="Segoe UI" panose="020B0502040204020203" pitchFamily="34" charset="0"/>
                        </a:rPr>
                        <a:t>Draft a follow-up email based on the action items from today’s meeting [/</a:t>
                      </a:r>
                      <a:r>
                        <a:rPr lang="en-US" sz="900" kern="1200">
                          <a:solidFill>
                            <a:srgbClr val="0078D4"/>
                          </a:solidFill>
                          <a:effectLst/>
                          <a:latin typeface="Segoe UI" panose="020B0502040204020203" pitchFamily="34" charset="0"/>
                          <a:ea typeface="+mn-ea"/>
                          <a:cs typeface="Segoe UI" panose="020B0502040204020203" pitchFamily="34" charset="0"/>
                        </a:rPr>
                        <a:t>meeting</a:t>
                      </a:r>
                      <a:r>
                        <a:rPr lang="en-US" sz="900" kern="1200">
                          <a:solidFill>
                            <a:schemeClr val="dk1"/>
                          </a:solidFill>
                          <a:effectLst/>
                          <a:latin typeface="Segoe UI" panose="020B0502040204020203" pitchFamily="34" charset="0"/>
                          <a:ea typeface="+mn-ea"/>
                          <a:cs typeface="Segoe UI" panose="020B0502040204020203" pitchFamily="34" charset="0"/>
                        </a:rPr>
                        <a:t>]</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3562093726"/>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Create precise questions</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Teams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b="0" kern="100">
                          <a:solidFill>
                            <a:srgbClr val="000000"/>
                          </a:solidFill>
                          <a:effectLst/>
                          <a:latin typeface="Segoe UI" panose="020B0502040204020203" pitchFamily="34" charset="0"/>
                          <a:ea typeface="SimSun" panose="02010600030101010101" pitchFamily="2" charset="-122"/>
                          <a:cs typeface="Segoe UI" panose="020B0502040204020203" pitchFamily="34" charset="0"/>
                        </a:rPr>
                        <a:t>Create a list of follow-up questions from the [/</a:t>
                      </a:r>
                      <a:r>
                        <a:rPr lang="en-US" sz="900" b="0" kern="100">
                          <a:solidFill>
                            <a:srgbClr val="0078D4"/>
                          </a:solidFill>
                          <a:effectLst/>
                          <a:latin typeface="Segoe UI" panose="020B0502040204020203" pitchFamily="34" charset="0"/>
                          <a:ea typeface="SimSun" panose="02010600030101010101" pitchFamily="2" charset="-122"/>
                          <a:cs typeface="Segoe UI" panose="020B0502040204020203" pitchFamily="34" charset="0"/>
                        </a:rPr>
                        <a:t>meeting</a:t>
                      </a:r>
                      <a:r>
                        <a:rPr lang="en-US" sz="900" b="0" kern="100">
                          <a:solidFill>
                            <a:srgbClr val="000000"/>
                          </a:solidFill>
                          <a:effectLst/>
                          <a:latin typeface="Segoe UI" panose="020B0502040204020203" pitchFamily="34" charset="0"/>
                          <a:ea typeface="SimSun" panose="02010600030101010101" pitchFamily="2" charset="-122"/>
                          <a:cs typeface="Segoe UI" panose="020B0502040204020203" pitchFamily="34" charset="0"/>
                        </a:rPr>
                        <a:t>] ​</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0426966"/>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Recap action items</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Teams meeting</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00000"/>
                          </a:solidFill>
                          <a:effectLst/>
                          <a:latin typeface="Segoe UI" panose="020B0502040204020203" pitchFamily="34" charset="0"/>
                          <a:ea typeface="SimSun" panose="02010600030101010101" pitchFamily="2" charset="-122"/>
                          <a:cs typeface="Segoe UI" panose="020B0502040204020203" pitchFamily="34" charset="0"/>
                        </a:rPr>
                        <a:t>Recap the meeting before I joined and list any action items where I was mentioned.</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2344792312"/>
                  </a:ext>
                </a:extLst>
              </a:tr>
              <a:tr h="554708">
                <a:tc>
                  <a:txBody>
                    <a:bodyPr/>
                    <a:lstStyle/>
                    <a:p>
                      <a:pPr marL="0" marR="0" algn="l" defTabSz="524695" rtl="0" eaLnBrk="1" latinLnBrk="0" hangingPunct="1">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Draft a document</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defTabSz="524695" rtl="0" eaLnBrk="1" latinLnBrk="0" hangingPunct="1">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Word</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00000"/>
                          </a:solidFill>
                          <a:effectLst/>
                          <a:latin typeface="Segoe UI" panose="020B0502040204020203" pitchFamily="34" charset="0"/>
                          <a:ea typeface="SimSun" panose="02010600030101010101" pitchFamily="2" charset="-122"/>
                          <a:cs typeface="Segoe UI" panose="020B0502040204020203" pitchFamily="34" charset="0"/>
                        </a:rPr>
                        <a:t>Create an intro paragraph with [</a:t>
                      </a:r>
                      <a:r>
                        <a:rPr lang="en-US" sz="900" b="0" kern="100">
                          <a:solidFill>
                            <a:srgbClr val="0078D4"/>
                          </a:solidFill>
                          <a:effectLst/>
                          <a:latin typeface="Segoe UI" panose="020B0502040204020203" pitchFamily="34" charset="0"/>
                          <a:ea typeface="SimSun" panose="02010600030101010101" pitchFamily="2" charset="-122"/>
                          <a:cs typeface="Segoe UI" panose="020B0502040204020203" pitchFamily="34" charset="0"/>
                        </a:rPr>
                        <a:t>/file</a:t>
                      </a: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8017256"/>
                  </a:ext>
                </a:extLst>
              </a:tr>
              <a:tr h="554708">
                <a:tc>
                  <a:txBody>
                    <a:bodyPr/>
                    <a:lstStyle/>
                    <a:p>
                      <a:pPr marL="0" marR="0" algn="l" defTabSz="524695" rtl="0" eaLnBrk="1" latinLnBrk="0" hangingPunct="1">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Visualize data</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ctr" defTabSz="524695" rtl="0" eaLnBrk="1" latinLnBrk="0" hangingPunct="1">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Excel</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l" defTabSz="524695" rtl="0" eaLnBrk="1" latinLnBrk="0" hangingPunct="1">
                        <a:buNone/>
                      </a:pP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Share the top insights and trends of this data and create a visualization </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1392875639"/>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Summarize data</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Excel</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a Pivot Table on a new sheet aggregating the following variables</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 [</a:t>
                      </a:r>
                      <a:r>
                        <a:rPr lang="en-US" sz="900" b="0" kern="100">
                          <a:solidFill>
                            <a:srgbClr val="0070C0"/>
                          </a:solidFill>
                          <a:effectLst/>
                          <a:latin typeface="Segoe UI" panose="020B0502040204020203" pitchFamily="34" charset="0"/>
                          <a:ea typeface="SimSun" panose="02010600030101010101" pitchFamily="2" charset="-122"/>
                          <a:cs typeface="Segoe UI" panose="020B0502040204020203" pitchFamily="34" charset="0"/>
                        </a:rPr>
                        <a:t>variable 1</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 [</a:t>
                      </a:r>
                      <a:r>
                        <a:rPr lang="en-US" sz="900" b="0" kern="100">
                          <a:solidFill>
                            <a:srgbClr val="0070C0"/>
                          </a:solidFill>
                          <a:effectLst/>
                          <a:latin typeface="Segoe UI" panose="020B0502040204020203" pitchFamily="34" charset="0"/>
                          <a:ea typeface="SimSun" panose="02010600030101010101" pitchFamily="2" charset="-122"/>
                          <a:cs typeface="Segoe UI" panose="020B0502040204020203" pitchFamily="34" charset="0"/>
                        </a:rPr>
                        <a:t>variable 2</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 [</a:t>
                      </a:r>
                      <a:r>
                        <a:rPr lang="en-US" sz="900" b="0" kern="100">
                          <a:solidFill>
                            <a:srgbClr val="0070C0"/>
                          </a:solidFill>
                          <a:effectLst/>
                          <a:latin typeface="Segoe UI" panose="020B0502040204020203" pitchFamily="34" charset="0"/>
                          <a:ea typeface="SimSun" panose="02010600030101010101" pitchFamily="2" charset="-122"/>
                          <a:cs typeface="Segoe UI" panose="020B0502040204020203" pitchFamily="34" charset="0"/>
                        </a:rPr>
                        <a:t>variable 3</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57355300"/>
                  </a:ext>
                </a:extLst>
              </a:tr>
              <a:tr h="554708">
                <a:tc>
                  <a:txBody>
                    <a:bodyPr/>
                    <a:lstStyle/>
                    <a:p>
                      <a:pPr marL="0" marR="0">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Collect data</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gn="ctr">
                        <a:buNone/>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Excel</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Find public data about </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a:t>
                      </a:r>
                      <a:r>
                        <a:rPr lang="en-US" sz="900" b="0" kern="100">
                          <a:solidFill>
                            <a:srgbClr val="0070C0"/>
                          </a:solidFill>
                          <a:effectLst/>
                          <a:latin typeface="Segoe UI" panose="020B0502040204020203" pitchFamily="34" charset="0"/>
                          <a:ea typeface="SimSun" panose="02010600030101010101" pitchFamily="2" charset="-122"/>
                          <a:cs typeface="Segoe UI" panose="020B0502040204020203" pitchFamily="34" charset="0"/>
                        </a:rPr>
                        <a:t>topic</a:t>
                      </a:r>
                      <a:r>
                        <a:rPr lang="en-US" sz="900" b="0" kern="100">
                          <a:solidFill>
                            <a:srgbClr val="424242"/>
                          </a:solidFill>
                          <a:effectLst/>
                          <a:latin typeface="Segoe UI" panose="020B0502040204020203" pitchFamily="34" charset="0"/>
                          <a:ea typeface="SimSun" panose="02010600030101010101" pitchFamily="2" charset="-122"/>
                          <a:cs typeface="Segoe UI" panose="020B0502040204020203" pitchFamily="34" charset="0"/>
                        </a:rPr>
                        <a:t>].</a:t>
                      </a:r>
                      <a:endPar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endParaRP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1017164873"/>
                  </a:ext>
                </a:extLst>
              </a:tr>
              <a:tr h="554708">
                <a:tc>
                  <a:txBody>
                    <a:bodyPr/>
                    <a:lstStyle/>
                    <a:p>
                      <a:pPr marL="0" marR="0" algn="l" defTabSz="524695" rtl="0" eaLnBrk="1" latinLnBrk="0" hangingPunct="1">
                        <a:buNone/>
                      </a:pPr>
                      <a:r>
                        <a:rPr lang="en-US" sz="900" b="1"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Create speaker notes</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524695" rtl="0" eaLnBrk="1" fontAlgn="auto" latinLnBrk="0" hangingPunct="1">
                        <a:lnSpc>
                          <a:spcPct val="100000"/>
                        </a:lnSpc>
                        <a:spcBef>
                          <a:spcPts val="0"/>
                        </a:spcBef>
                        <a:spcAft>
                          <a:spcPts val="0"/>
                        </a:spcAft>
                        <a:buClrTx/>
                        <a:buSzTx/>
                        <a:buFontTx/>
                        <a:buNone/>
                        <a:tabLst/>
                        <a:defRPr/>
                      </a:pPr>
                      <a:r>
                        <a:rPr lang="en-US" sz="90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PowerPoint</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UI" panose="020B0502040204020203" pitchFamily="34" charset="0"/>
                          <a:ea typeface="SimSun" panose="02010600030101010101" pitchFamily="2" charset="-122"/>
                          <a:cs typeface="Segoe UI" panose="020B0502040204020203" pitchFamily="34" charset="0"/>
                        </a:rPr>
                        <a:t>Create speaker notes for this slide. Write them in bullets and be sure to add context on our differentiation with this strategy document. </a:t>
                      </a:r>
                    </a:p>
                  </a:txBody>
                  <a:tcPr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96404494"/>
                  </a:ext>
                </a:extLst>
              </a:tr>
            </a:tbl>
          </a:graphicData>
        </a:graphic>
      </p:graphicFrame>
      <p:sp>
        <p:nvSpPr>
          <p:cNvPr id="4" name="Slide Number Placeholder 5">
            <a:extLst>
              <a:ext uri="{FF2B5EF4-FFF2-40B4-BE49-F238E27FC236}">
                <a16:creationId xmlns:a16="http://schemas.microsoft.com/office/drawing/2014/main" id="{CD656C26-71D8-A772-F31A-373064DD0FC2}"/>
              </a:ext>
            </a:extLst>
          </p:cNvPr>
          <p:cNvSpPr>
            <a:spLocks noGrp="1"/>
          </p:cNvSpPr>
          <p:nvPr>
            <p:ph type="sldNum" sz="quarter" idx="12"/>
          </p:nvPr>
        </p:nvSpPr>
        <p:spPr>
          <a:xfrm>
            <a:off x="5489258" y="9322649"/>
            <a:ext cx="1748790" cy="535517"/>
          </a:xfrm>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25" name="Rectangle: Rounded Corners 9">
            <a:hlinkClick r:id="" action="ppaction://noaction"/>
            <a:extLst>
              <a:ext uri="{FF2B5EF4-FFF2-40B4-BE49-F238E27FC236}">
                <a16:creationId xmlns:a16="http://schemas.microsoft.com/office/drawing/2014/main" id="{77B9A34C-ABB9-9032-08E7-72CD6A8F9677}"/>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26" name="Rectangle: Rounded Corners 9">
            <a:hlinkClick r:id="rId2" action="ppaction://hlinksldjump"/>
            <a:extLst>
              <a:ext uri="{FF2B5EF4-FFF2-40B4-BE49-F238E27FC236}">
                <a16:creationId xmlns:a16="http://schemas.microsoft.com/office/drawing/2014/main" id="{D7DF827A-D987-99FB-E591-CC238338BE5F}"/>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27" name="Rectangle: Rounded Corners 9">
            <a:hlinkClick r:id="rId3" action="ppaction://hlinksldjump"/>
            <a:extLst>
              <a:ext uri="{FF2B5EF4-FFF2-40B4-BE49-F238E27FC236}">
                <a16:creationId xmlns:a16="http://schemas.microsoft.com/office/drawing/2014/main" id="{FEC1AB4A-1D8A-DF6C-3F3C-65481AD1C9F5}"/>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Microsoft 365 Copilot</a:t>
            </a:r>
          </a:p>
        </p:txBody>
      </p:sp>
      <p:sp>
        <p:nvSpPr>
          <p:cNvPr id="28" name="Rectangle: Rounded Corners 9">
            <a:hlinkClick r:id="rId4" action="ppaction://hlinksldjump"/>
            <a:extLst>
              <a:ext uri="{FF2B5EF4-FFF2-40B4-BE49-F238E27FC236}">
                <a16:creationId xmlns:a16="http://schemas.microsoft.com/office/drawing/2014/main" id="{FEAAFC54-5108-A06A-6DFE-E02968381BA7}"/>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29" name="Rectangle: Rounded Corners 9">
            <a:hlinkClick r:id="rId5" action="ppaction://hlinksldjump"/>
            <a:extLst>
              <a:ext uri="{FF2B5EF4-FFF2-40B4-BE49-F238E27FC236}">
                <a16:creationId xmlns:a16="http://schemas.microsoft.com/office/drawing/2014/main" id="{317AF32B-30FF-6CD0-462C-98794D3C9B5F}"/>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30" name="Rectangle: Rounded Corners 9">
            <a:hlinkClick r:id="rId6" action="ppaction://hlinksldjump"/>
            <a:extLst>
              <a:ext uri="{FF2B5EF4-FFF2-40B4-BE49-F238E27FC236}">
                <a16:creationId xmlns:a16="http://schemas.microsoft.com/office/drawing/2014/main" id="{E44403E9-EEBD-FCD6-C5BF-E1AA543FA95F}"/>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Tree>
    <p:extLst>
      <p:ext uri="{BB962C8B-B14F-4D97-AF65-F5344CB8AC3E}">
        <p14:creationId xmlns:p14="http://schemas.microsoft.com/office/powerpoint/2010/main" val="2898690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A8CBE-87D6-BD07-DF3E-F215C853343F}"/>
            </a:ext>
          </a:extLst>
        </p:cNvPr>
        <p:cNvGrpSpPr/>
        <p:nvPr/>
      </p:nvGrpSpPr>
      <p:grpSpPr>
        <a:xfrm>
          <a:off x="0" y="0"/>
          <a:ext cx="0" cy="0"/>
          <a:chOff x="0" y="0"/>
          <a:chExt cx="0" cy="0"/>
        </a:xfrm>
      </p:grpSpPr>
      <p:sp>
        <p:nvSpPr>
          <p:cNvPr id="4" name="Title 1">
            <a:extLst>
              <a:ext uri="{FF2B5EF4-FFF2-40B4-BE49-F238E27FC236}">
                <a16:creationId xmlns:a16="http://schemas.microsoft.com/office/drawing/2014/main" id="{F6A258C7-FC34-CDB9-B1A4-72EB24042C52}"/>
              </a:ext>
            </a:extLst>
          </p:cNvPr>
          <p:cNvSpPr>
            <a:spLocks noGrp="1"/>
          </p:cNvSpPr>
          <p:nvPr>
            <p:ph type="title" idx="4294967295"/>
          </p:nvPr>
        </p:nvSpPr>
        <p:spPr>
          <a:xfrm>
            <a:off x="457201" y="1042416"/>
            <a:ext cx="3787444" cy="738664"/>
          </a:xfrm>
        </p:spPr>
        <p:txBody>
          <a:bodyPr wrap="square" lIns="0" tIns="0" rIns="0" bIns="0">
            <a:spAutoFit/>
          </a:bodyPr>
          <a:lstStyle/>
          <a:p>
            <a:r>
              <a:rPr lang="en-US" sz="2400">
                <a:gradFill>
                  <a:gsLst>
                    <a:gs pos="0">
                      <a:srgbClr val="0078D4"/>
                    </a:gs>
                    <a:gs pos="50000">
                      <a:srgbClr val="8661C5"/>
                    </a:gs>
                    <a:gs pos="99000">
                      <a:srgbClr val="C73ECC"/>
                    </a:gs>
                  </a:gsLst>
                  <a:lin ang="2700000" scaled="0"/>
                </a:gradFill>
              </a:rPr>
              <a:t>Free, secure Microsoft 365 Copilot Chat</a:t>
            </a:r>
          </a:p>
        </p:txBody>
      </p:sp>
      <p:sp>
        <p:nvSpPr>
          <p:cNvPr id="38" name="Rounded Rectangle 37">
            <a:extLst>
              <a:ext uri="{FF2B5EF4-FFF2-40B4-BE49-F238E27FC236}">
                <a16:creationId xmlns:a16="http://schemas.microsoft.com/office/drawing/2014/main" id="{E952E029-B57F-AB68-05AE-66EDA27691EF}"/>
              </a:ext>
              <a:ext uri="{C183D7F6-B498-43B3-948B-1728B52AA6E4}">
                <adec:decorative xmlns:adec="http://schemas.microsoft.com/office/drawing/2017/decorative" val="1"/>
              </a:ext>
            </a:extLst>
          </p:cNvPr>
          <p:cNvSpPr/>
          <p:nvPr/>
        </p:nvSpPr>
        <p:spPr>
          <a:xfrm>
            <a:off x="4411397" y="1064153"/>
            <a:ext cx="2949415" cy="1812065"/>
          </a:xfrm>
          <a:prstGeom prst="roundRect">
            <a:avLst>
              <a:gd name="adj" fmla="val 7210"/>
            </a:avLst>
          </a:prstGeom>
          <a:solidFill>
            <a:srgbClr val="D7D2CB">
              <a:alpha val="2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1018824" rtl="0" eaLnBrk="1" fontAlgn="auto" latinLnBrk="0" hangingPunct="1">
              <a:lnSpc>
                <a:spcPct val="100000"/>
              </a:lnSpc>
              <a:spcBef>
                <a:spcPts val="0"/>
              </a:spcBef>
              <a:spcAft>
                <a:spcPts val="0"/>
              </a:spcAft>
              <a:buClrTx/>
              <a:buSzTx/>
              <a:buFontTx/>
              <a:buNone/>
              <a:tabLst/>
              <a:defRPr/>
            </a:pPr>
            <a:endParaRPr kumimoji="0" lang="en-US" sz="2006" b="0" i="0" u="none" strike="noStrike" kern="1200" cap="none" spc="0" normalizeH="0" baseline="0" noProof="0">
              <a:ln>
                <a:noFill/>
              </a:ln>
              <a:solidFill>
                <a:srgbClr val="FFF8F3"/>
              </a:solidFill>
              <a:effectLst/>
              <a:uLnTx/>
              <a:uFillTx/>
              <a:latin typeface="Segoe Sans Display"/>
              <a:ea typeface="+mn-ea"/>
              <a:cs typeface="+mn-cs"/>
            </a:endParaRPr>
          </a:p>
        </p:txBody>
      </p:sp>
      <p:sp>
        <p:nvSpPr>
          <p:cNvPr id="2" name="TextBox 1">
            <a:extLst>
              <a:ext uri="{FF2B5EF4-FFF2-40B4-BE49-F238E27FC236}">
                <a16:creationId xmlns:a16="http://schemas.microsoft.com/office/drawing/2014/main" id="{BD0C9FC8-046B-6409-6861-1E70E39EF201}"/>
              </a:ext>
            </a:extLst>
          </p:cNvPr>
          <p:cNvSpPr txBox="1"/>
          <p:nvPr/>
        </p:nvSpPr>
        <p:spPr>
          <a:xfrm>
            <a:off x="457199" y="1945690"/>
            <a:ext cx="3200400" cy="215444"/>
          </a:xfrm>
          <a:prstGeom prst="rect">
            <a:avLst/>
          </a:prstGeom>
          <a:noFill/>
        </p:spPr>
        <p:txBody>
          <a:bodyPr wrap="square" lIns="0" tIns="0" rIns="0" bIns="0">
            <a:spAutoFit/>
          </a:bodyPr>
          <a:lstStyle/>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28" normalizeH="0" baseline="0" noProof="0">
                <a:ln w="3175">
                  <a:noFill/>
                </a:ln>
                <a:solidFill>
                  <a:srgbClr val="091F2C"/>
                </a:solidFill>
                <a:effectLst/>
                <a:uLnTx/>
                <a:uFillTx/>
                <a:latin typeface="Segoe Sans Display Semibold"/>
                <a:ea typeface="+mn-ea"/>
                <a:cs typeface="Segoe UI" pitchFamily="34" charset="0"/>
              </a:rPr>
              <a:t>Prompts to try for Copilot Chat</a:t>
            </a:r>
            <a:endParaRPr kumimoji="0" lang="en-US" sz="14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7" name="Content Placeholder 2">
            <a:extLst>
              <a:ext uri="{FF2B5EF4-FFF2-40B4-BE49-F238E27FC236}">
                <a16:creationId xmlns:a16="http://schemas.microsoft.com/office/drawing/2014/main" id="{36F20DDB-9065-D725-203E-3D2EF575386F}"/>
              </a:ext>
            </a:extLst>
          </p:cNvPr>
          <p:cNvSpPr txBox="1">
            <a:spLocks/>
          </p:cNvSpPr>
          <p:nvPr/>
        </p:nvSpPr>
        <p:spPr>
          <a:xfrm>
            <a:off x="457199" y="2284018"/>
            <a:ext cx="3787445" cy="597279"/>
          </a:xfrm>
          <a:prstGeom prst="rect">
            <a:avLst/>
          </a:prstGeom>
        </p:spPr>
        <p:txBody>
          <a:bodyPr vert="horz" wrap="square" lIns="0" tIns="0" rIns="0" bIns="0" rtlCol="0">
            <a:spAutoFit/>
          </a:bodyPr>
          <a:lst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Segoe Pro Display" panose="020B0502040504020203" pitchFamily="34" charset="0"/>
                <a:ea typeface="+mn-ea"/>
                <a:cs typeface="Segoe Sans Display" pitchFamily="2" charset="0"/>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Segoe Pro Display" panose="020B0502040504020203" pitchFamily="34" charset="0"/>
                <a:ea typeface="+mn-ea"/>
                <a:cs typeface="Segoe Sans Display" pitchFamily="2" charset="0"/>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Segoe Pro Display" panose="020B0502040504020203" pitchFamily="34" charset="0"/>
                <a:ea typeface="+mn-ea"/>
                <a:cs typeface="Segoe Sans Display" pitchFamily="2" charset="0"/>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a:lstStyle>
          <a:p>
            <a:pPr marL="0" marR="0" lvl="0" indent="0" algn="l" defTabSz="777240" rtl="0" eaLnBrk="1" fontAlgn="auto" latinLnBrk="0" hangingPunct="1">
              <a:lnSpc>
                <a:spcPct val="110000"/>
              </a:lnSpc>
              <a:spcBef>
                <a:spcPts val="0"/>
              </a:spcBef>
              <a:spcAft>
                <a:spcPts val="0"/>
              </a:spcAft>
              <a:buClrTx/>
              <a:buSzTx/>
              <a:buFont typeface="Arial" panose="020B0604020202020204" pitchFamily="34" charset="0"/>
              <a:buNone/>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To get started, tap </a:t>
            </a: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Web toggle</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 in the Microsoft 365 Copilot app or visit </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hlinkClick r:id="rId3"/>
              </a:rPr>
              <a:t>https://www.M365copilot.com</a:t>
            </a: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a:t>
            </a: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To unlock even more potential in Copilot, Try GPT-5. </a:t>
            </a:r>
            <a:endPar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endParaRPr>
          </a:p>
        </p:txBody>
      </p:sp>
      <p:grpSp>
        <p:nvGrpSpPr>
          <p:cNvPr id="25" name="Group 24" descr="Important: If you are not signed in with your work account, Enterprise Data Protection does not apply. ">
            <a:extLst>
              <a:ext uri="{FF2B5EF4-FFF2-40B4-BE49-F238E27FC236}">
                <a16:creationId xmlns:a16="http://schemas.microsoft.com/office/drawing/2014/main" id="{EBA84BD5-F541-6F86-5191-C3BB862422B5}"/>
              </a:ext>
            </a:extLst>
          </p:cNvPr>
          <p:cNvGrpSpPr/>
          <p:nvPr/>
        </p:nvGrpSpPr>
        <p:grpSpPr>
          <a:xfrm>
            <a:off x="4473864" y="1108715"/>
            <a:ext cx="2824480" cy="369332"/>
            <a:chOff x="4622800" y="2641600"/>
            <a:chExt cx="2824480" cy="369332"/>
          </a:xfrm>
        </p:grpSpPr>
        <p:pic>
          <p:nvPicPr>
            <p:cNvPr id="26" name="Picture 25">
              <a:extLst>
                <a:ext uri="{FF2B5EF4-FFF2-40B4-BE49-F238E27FC236}">
                  <a16:creationId xmlns:a16="http://schemas.microsoft.com/office/drawing/2014/main" id="{4F7DA838-FA6B-A840-BEAF-F1D78A735D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37539" y="2696315"/>
              <a:ext cx="117035" cy="117035"/>
            </a:xfrm>
            <a:prstGeom prst="rect">
              <a:avLst/>
            </a:prstGeom>
            <a:noFill/>
            <a:ln>
              <a:noFill/>
            </a:ln>
          </p:spPr>
        </p:pic>
        <p:sp>
          <p:nvSpPr>
            <p:cNvPr id="27" name="TextBox 26">
              <a:extLst>
                <a:ext uri="{FF2B5EF4-FFF2-40B4-BE49-F238E27FC236}">
                  <a16:creationId xmlns:a16="http://schemas.microsoft.com/office/drawing/2014/main" id="{9D29542B-6304-424E-82D8-FCDA9AAF8ACA}"/>
                </a:ext>
              </a:extLst>
            </p:cNvPr>
            <p:cNvSpPr txBox="1"/>
            <p:nvPr/>
          </p:nvSpPr>
          <p:spPr>
            <a:xfrm>
              <a:off x="4622800" y="2641600"/>
              <a:ext cx="2824480" cy="369332"/>
            </a:xfrm>
            <a:prstGeom prst="rect">
              <a:avLst/>
            </a:prstGeom>
            <a:noFill/>
          </p:spPr>
          <p:txBody>
            <a:bodyPr wrap="square" rtlCol="0">
              <a:spAutoFit/>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70000"/>
                  </a:solidFill>
                  <a:effectLst/>
                  <a:uLnTx/>
                  <a:uFillTx/>
                  <a:latin typeface="Segoe Pro Display" panose="020B0502040504020203" pitchFamily="34" charset="0"/>
                  <a:ea typeface="+mn-ea"/>
                  <a:cs typeface="+mn-cs"/>
                </a:rPr>
                <a:t>    Important: If you are not signed in with your work account, Enterprise Data Protection does not apply. </a:t>
              </a:r>
            </a:p>
          </p:txBody>
        </p:sp>
      </p:grpSp>
      <p:pic>
        <p:nvPicPr>
          <p:cNvPr id="28" name="Picture 27" descr="A Microsoft 365 Copilot product screenshot showing Copilot Chat at https://www.M365copilot.com.">
            <a:extLst>
              <a:ext uri="{FF2B5EF4-FFF2-40B4-BE49-F238E27FC236}">
                <a16:creationId xmlns:a16="http://schemas.microsoft.com/office/drawing/2014/main" id="{E51F1611-413C-42C2-FAA9-CEA6D256335C}"/>
              </a:ext>
            </a:extLst>
          </p:cNvPr>
          <p:cNvPicPr>
            <a:picLocks noChangeAspect="1"/>
          </p:cNvPicPr>
          <p:nvPr/>
        </p:nvPicPr>
        <p:blipFill>
          <a:blip r:embed="rId5"/>
          <a:stretch>
            <a:fillRect/>
          </a:stretch>
        </p:blipFill>
        <p:spPr>
          <a:xfrm>
            <a:off x="4787181" y="1532762"/>
            <a:ext cx="2197846" cy="1266337"/>
          </a:xfrm>
          <a:prstGeom prst="rect">
            <a:avLst/>
          </a:prstGeom>
        </p:spPr>
      </p:pic>
      <p:graphicFrame>
        <p:nvGraphicFramePr>
          <p:cNvPr id="21" name="Table 20">
            <a:extLst>
              <a:ext uri="{FF2B5EF4-FFF2-40B4-BE49-F238E27FC236}">
                <a16:creationId xmlns:a16="http://schemas.microsoft.com/office/drawing/2014/main" id="{31F98666-56C5-FDD0-340B-7A9EFEE0BD39}"/>
              </a:ext>
            </a:extLst>
          </p:cNvPr>
          <p:cNvGraphicFramePr>
            <a:graphicFrameLocks noGrp="1"/>
          </p:cNvGraphicFramePr>
          <p:nvPr>
            <p:extLst>
              <p:ext uri="{D42A27DB-BD31-4B8C-83A1-F6EECF244321}">
                <p14:modId xmlns:p14="http://schemas.microsoft.com/office/powerpoint/2010/main" val="2293052688"/>
              </p:ext>
            </p:extLst>
          </p:nvPr>
        </p:nvGraphicFramePr>
        <p:xfrm>
          <a:off x="457200" y="3150893"/>
          <a:ext cx="6946764" cy="6171754"/>
        </p:xfrm>
        <a:graphic>
          <a:graphicData uri="http://schemas.openxmlformats.org/drawingml/2006/table">
            <a:tbl>
              <a:tblPr firstRow="1" bandRow="1">
                <a:tableStyleId>{5C22544A-7EE6-4342-B048-85BDC9FD1C3A}</a:tableStyleId>
              </a:tblPr>
              <a:tblGrid>
                <a:gridCol w="1710267">
                  <a:extLst>
                    <a:ext uri="{9D8B030D-6E8A-4147-A177-3AD203B41FA5}">
                      <a16:colId xmlns:a16="http://schemas.microsoft.com/office/drawing/2014/main" val="2061578366"/>
                    </a:ext>
                  </a:extLst>
                </a:gridCol>
                <a:gridCol w="5236497">
                  <a:extLst>
                    <a:ext uri="{9D8B030D-6E8A-4147-A177-3AD203B41FA5}">
                      <a16:colId xmlns:a16="http://schemas.microsoft.com/office/drawing/2014/main" val="3040937918"/>
                    </a:ext>
                  </a:extLst>
                </a:gridCol>
              </a:tblGrid>
              <a:tr h="380623">
                <a:tc>
                  <a:txBody>
                    <a:bodyPr/>
                    <a:lstStyle/>
                    <a:p>
                      <a:pPr marL="0" marR="0">
                        <a:buNone/>
                      </a:pPr>
                      <a:r>
                        <a:rPr lang="en-US" sz="900" kern="100">
                          <a:solidFill>
                            <a:srgbClr val="FFFFFF"/>
                          </a:solidFill>
                          <a:effectLst/>
                          <a:latin typeface="Segoe Pro Display" panose="020B0502040504020203" pitchFamily="34" charset="0"/>
                          <a:ea typeface="SimSun" panose="02010600030101010101" pitchFamily="2" charset="-122"/>
                          <a:cs typeface="Times New Roman" panose="02020603050405020304" pitchFamily="18" charset="0"/>
                        </a:rPr>
                        <a:t>Scenario</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47000">
                          <a:srgbClr val="0078D4"/>
                        </a:gs>
                        <a:gs pos="100000">
                          <a:srgbClr val="8661C5"/>
                        </a:gs>
                      </a:gsLst>
                      <a:lin ang="0" scaled="1"/>
                    </a:gradFill>
                  </a:tcPr>
                </a:tc>
                <a:tc>
                  <a:txBody>
                    <a:bodyPr/>
                    <a:lstStyle/>
                    <a:p>
                      <a:pPr marL="0" marR="0">
                        <a:buNone/>
                      </a:pPr>
                      <a:r>
                        <a:rPr lang="en-US" sz="900" kern="100">
                          <a:solidFill>
                            <a:srgbClr val="FFFFFF"/>
                          </a:solidFill>
                          <a:effectLst/>
                          <a:latin typeface="Segoe Pro Display" panose="020B0502040504020203" pitchFamily="34" charset="0"/>
                          <a:ea typeface="SimSun" panose="02010600030101010101" pitchFamily="2" charset="-122"/>
                          <a:cs typeface="Times New Roman" panose="02020603050405020304" pitchFamily="18" charset="0"/>
                        </a:rPr>
                        <a:t>Prompt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0">
                          <a:srgbClr val="8661C5"/>
                        </a:gs>
                        <a:gs pos="99000">
                          <a:srgbClr val="C73ECC"/>
                        </a:gs>
                      </a:gsLst>
                      <a:lin ang="0" scaled="1"/>
                    </a:gradFill>
                  </a:tcPr>
                </a:tc>
                <a:extLst>
                  <a:ext uri="{0D108BD9-81ED-4DB2-BD59-A6C34878D82A}">
                    <a16:rowId xmlns:a16="http://schemas.microsoft.com/office/drawing/2014/main" val="3854280029"/>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Strategize next steps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r>
                        <a:rPr lang="en-US" sz="900" kern="1200">
                          <a:solidFill>
                            <a:schemeClr val="dk1"/>
                          </a:solidFill>
                          <a:effectLst/>
                          <a:latin typeface="+mn-lt"/>
                          <a:ea typeface="+mn-ea"/>
                          <a:cs typeface="+mn-cs"/>
                        </a:rPr>
                        <a:t>Get me up to speed on the latest plans related to [</a:t>
                      </a:r>
                      <a:r>
                        <a:rPr lang="en-US" sz="900" kern="1200">
                          <a:solidFill>
                            <a:srgbClr val="0078D4"/>
                          </a:solidFill>
                          <a:effectLst/>
                          <a:latin typeface="+mn-lt"/>
                          <a:ea typeface="+mn-ea"/>
                          <a:cs typeface="+mn-cs"/>
                        </a:rPr>
                        <a:t>project</a:t>
                      </a:r>
                      <a:r>
                        <a:rPr lang="en-US" sz="900" kern="1200">
                          <a:solidFill>
                            <a:schemeClr val="dk1"/>
                          </a:solidFill>
                          <a:effectLst/>
                          <a:latin typeface="+mn-lt"/>
                          <a:ea typeface="+mn-ea"/>
                          <a:cs typeface="+mn-cs"/>
                        </a:rPr>
                        <a:t>]. Help me think through what to do next.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2657592"/>
                  </a:ext>
                </a:extLst>
              </a:tr>
              <a:tr h="434997">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Develop a project plan</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lvl="0"/>
                      <a:r>
                        <a:rPr lang="en-US" sz="900" kern="1200">
                          <a:solidFill>
                            <a:schemeClr val="dk1"/>
                          </a:solidFill>
                          <a:effectLst/>
                          <a:latin typeface="+mn-lt"/>
                          <a:ea typeface="+mn-ea"/>
                          <a:cs typeface="+mn-cs"/>
                        </a:rPr>
                        <a:t>Review the attached project plan and give me five substantive ways to make it better; include rationale for your responses and specific text to insert into the plan.</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3946685421"/>
                  </a:ext>
                </a:extLst>
              </a:tr>
              <a:tr h="434997">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Prepare an executive report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r>
                        <a:rPr lang="en-US" sz="900" kern="1200">
                          <a:solidFill>
                            <a:schemeClr val="dk1"/>
                          </a:solidFill>
                          <a:effectLst/>
                          <a:latin typeface="+mn-lt"/>
                          <a:ea typeface="+mn-ea"/>
                          <a:cs typeface="+mn-cs"/>
                        </a:rPr>
                        <a:t>Use the attached spreadsheet with customer feedback to create a polished executive report that helps upper management decide where to prioritize resources in our next cycle. [</a:t>
                      </a:r>
                      <a:r>
                        <a:rPr lang="en-US" sz="900" kern="1200">
                          <a:solidFill>
                            <a:srgbClr val="0078D4"/>
                          </a:solidFill>
                          <a:effectLst/>
                          <a:latin typeface="+mn-lt"/>
                          <a:ea typeface="+mn-ea"/>
                          <a:cs typeface="+mn-cs"/>
                        </a:rPr>
                        <a:t>upload file</a:t>
                      </a:r>
                      <a:r>
                        <a:rPr lang="en-US" sz="900" kern="1200">
                          <a:solidFill>
                            <a:schemeClr val="dk1"/>
                          </a:solidFill>
                          <a:effectLst/>
                          <a:latin typeface="+mn-lt"/>
                          <a:ea typeface="+mn-ea"/>
                          <a:cs typeface="+mn-cs"/>
                        </a:rPr>
                        <a: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4466090"/>
                  </a:ext>
                </a:extLst>
              </a:tr>
              <a:tr h="434997">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Improve a document draft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kern="1200">
                          <a:solidFill>
                            <a:schemeClr val="dk1"/>
                          </a:solidFill>
                          <a:effectLst/>
                          <a:latin typeface="+mn-lt"/>
                          <a:ea typeface="+mn-ea"/>
                          <a:cs typeface="+mn-cs"/>
                        </a:rPr>
                        <a:t>We have a draft press release [document]. Find a couple of similar recent announcements on the web and then suggest how to make ours stand out</a:t>
                      </a:r>
                      <a:endParaRPr lang="en-US" sz="90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4177584897"/>
                  </a:ext>
                </a:extLst>
              </a:tr>
              <a:tr h="434997">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Gain subject-matter knowledge</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524695" rtl="0" eaLnBrk="1" fontAlgn="auto" latinLnBrk="0" hangingPunct="1">
                        <a:lnSpc>
                          <a:spcPct val="100000"/>
                        </a:lnSpc>
                        <a:spcBef>
                          <a:spcPts val="0"/>
                        </a:spcBef>
                        <a:spcAft>
                          <a:spcPts val="0"/>
                        </a:spcAft>
                        <a:buClrTx/>
                        <a:buSzTx/>
                        <a:buFontTx/>
                        <a:buNone/>
                        <a:tabLst/>
                        <a:defRPr/>
                      </a:pPr>
                      <a:r>
                        <a:rPr lang="en-US" sz="900" kern="1200">
                          <a:solidFill>
                            <a:schemeClr val="dk1"/>
                          </a:solidFill>
                          <a:effectLst/>
                          <a:latin typeface="+mn-lt"/>
                          <a:ea typeface="+mn-ea"/>
                          <a:cs typeface="+mn-cs"/>
                        </a:rPr>
                        <a:t>Act as a financial compliance analyst, prepare a summary comparing the Dodd-Frank, Basel III, and MiFID II capital adequacy and reporting requirements for banks.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8185871"/>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Visualize data quickly</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Create a pie chart showing the market share of smartphones in the United States in 2024.</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3562093726"/>
                  </a:ext>
                </a:extLst>
              </a:tr>
              <a:tr h="434997">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Understand the main point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Recap the findings of this research paper: [</a:t>
                      </a:r>
                      <a:r>
                        <a:rPr lang="en-US" sz="900" b="0" kern="100">
                          <a:solidFill>
                            <a:srgbClr val="0070C0"/>
                          </a:solidFill>
                          <a:effectLst/>
                          <a:latin typeface="Segoe Pro Display" panose="020B0502040504020203" pitchFamily="34" charset="0"/>
                          <a:ea typeface="Aptos" panose="020B0004020202020204" pitchFamily="34" charset="0"/>
                          <a:cs typeface="Times New Roman" panose="02020603050405020304" pitchFamily="18" charset="0"/>
                        </a:rPr>
                        <a:t>upload file</a:t>
                      </a: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 </a:t>
                      </a:r>
                      <a:r>
                        <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 Highlight the surprising or potentially controversial results, if they exist.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0426966"/>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Stand out on socials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Craft an engaging LinkedIn post based on the content of [</a:t>
                      </a:r>
                      <a:r>
                        <a:rPr lang="en-US" sz="900" b="0" kern="100">
                          <a:solidFill>
                            <a:srgbClr val="0070C0"/>
                          </a:solidFill>
                          <a:effectLst/>
                          <a:latin typeface="Segoe Pro Display" panose="020B0502040504020203" pitchFamily="34" charset="0"/>
                          <a:ea typeface="Aptos" panose="020B0004020202020204" pitchFamily="34" charset="0"/>
                          <a:cs typeface="Times New Roman" panose="02020603050405020304" pitchFamily="18" charset="0"/>
                        </a:rPr>
                        <a:t>upload file</a:t>
                      </a: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1157355300"/>
                  </a:ext>
                </a:extLst>
              </a:tr>
              <a:tr h="358723">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Calculate the ROI</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How much value will a $450,000 investment have after 5 years with an 8% return annually? Show your work.</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03846318"/>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Improve your writing</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Rewrite my draft so it sounds more professional and less verbose [</a:t>
                      </a:r>
                      <a:r>
                        <a:rPr lang="en-US" sz="900" b="0" kern="100">
                          <a:solidFill>
                            <a:srgbClr val="0070C0"/>
                          </a:solidFill>
                          <a:effectLst/>
                          <a:latin typeface="Segoe Pro Display" panose="020B0502040504020203" pitchFamily="34" charset="0"/>
                          <a:ea typeface="Aptos" panose="020B0004020202020204" pitchFamily="34" charset="0"/>
                          <a:cs typeface="Times New Roman" panose="02020603050405020304" pitchFamily="18" charset="0"/>
                        </a:rPr>
                        <a:t>upload file</a:t>
                      </a: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1017164873"/>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Code faster</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buNone/>
                      </a:pP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Write a python script to perform binary search.</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24336149"/>
                  </a:ext>
                </a:extLst>
              </a:tr>
              <a:tr h="326248">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Generate ideas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buNone/>
                      </a:pPr>
                      <a:r>
                        <a:rPr lang="en-US" sz="900" b="0" kern="100">
                          <a:solidFill>
                            <a:srgbClr val="000000"/>
                          </a:solidFill>
                          <a:effectLst/>
                          <a:latin typeface="Segoe Pro Display" panose="020B0502040504020203" pitchFamily="34" charset="0"/>
                          <a:ea typeface="SimSun" panose="02010600030101010101" pitchFamily="2" charset="-122"/>
                          <a:cs typeface="Times New Roman" panose="02020603050405020304" pitchFamily="18" charset="0"/>
                        </a:rPr>
                        <a:t>Suggest 10 compelling titles for this document: </a:t>
                      </a:r>
                      <a:r>
                        <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a:t>
                      </a:r>
                      <a:r>
                        <a:rPr lang="en-US" sz="900" b="0" kern="100">
                          <a:solidFill>
                            <a:srgbClr val="0070C0"/>
                          </a:solidFill>
                          <a:effectLst/>
                          <a:latin typeface="Segoe Pro Display" panose="020B0502040504020203" pitchFamily="34" charset="0"/>
                          <a:ea typeface="Aptos" panose="020B0004020202020204" pitchFamily="34" charset="0"/>
                          <a:cs typeface="Times New Roman" panose="02020603050405020304" pitchFamily="18" charset="0"/>
                        </a:rPr>
                        <a:t>upload file</a:t>
                      </a:r>
                      <a:r>
                        <a:rPr lang="en-US" sz="900" b="0" kern="100">
                          <a:solidFill>
                            <a:srgbClr val="091F2C"/>
                          </a:solidFill>
                          <a:effectLst/>
                          <a:latin typeface="Segoe Pro Display" panose="020B0502040504020203" pitchFamily="34" charset="0"/>
                          <a:ea typeface="Aptos" panose="020B0004020202020204" pitchFamily="34" charset="0"/>
                          <a:cs typeface="Times New Roman" panose="02020603050405020304" pitchFamily="18" charset="0"/>
                        </a:rPr>
                        <a:t>].</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2415556617"/>
                  </a:ext>
                </a:extLst>
              </a:tr>
              <a:tr h="358723">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Compare files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900">
                          <a:latin typeface="Segoe Sans Display" pitchFamily="2" charset="0"/>
                          <a:cs typeface="Segoe Sans Display" pitchFamily="2" charset="0"/>
                        </a:rPr>
                        <a:t>Compare the latest [/file  name] with its version from [Previous Date] . Summarize what changed, and include any relevant feedback mentioned in emails about those changes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53034297"/>
                  </a:ext>
                </a:extLst>
              </a:tr>
              <a:tr h="358723">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Get writing recommendations</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tc>
                  <a:txBody>
                    <a:bodyPr/>
                    <a:lstStyle/>
                    <a:p>
                      <a:pPr marL="0" marR="0">
                        <a:lnSpc>
                          <a:spcPct val="115000"/>
                        </a:lnSpc>
                        <a:spcAft>
                          <a:spcPts val="800"/>
                        </a:spcAft>
                        <a:buNone/>
                      </a:pPr>
                      <a:r>
                        <a:rPr lang="en-US" sz="900" b="0" kern="100">
                          <a:solidFill>
                            <a:srgbClr val="000000"/>
                          </a:solidFill>
                          <a:effectLst/>
                          <a:latin typeface="Segoe Pro Display" panose="020B0502040504020203" pitchFamily="34" charset="0"/>
                          <a:ea typeface="SimSun" panose="02010600030101010101" pitchFamily="2" charset="-122"/>
                          <a:cs typeface="Times New Roman" panose="02020603050405020304" pitchFamily="18" charset="0"/>
                        </a:rPr>
                        <a:t>Analyze the text in the following and make suggestions on how to improve it: [</a:t>
                      </a:r>
                      <a:r>
                        <a:rPr lang="en-US" sz="900" b="0" kern="100">
                          <a:solidFill>
                            <a:srgbClr val="0070C0"/>
                          </a:solidFill>
                          <a:effectLst/>
                          <a:latin typeface="Segoe Pro Display" panose="020B0502040504020203" pitchFamily="34" charset="0"/>
                          <a:ea typeface="SimSun" panose="02010600030101010101" pitchFamily="2" charset="-122"/>
                          <a:cs typeface="Times New Roman" panose="02020603050405020304" pitchFamily="18" charset="0"/>
                        </a:rPr>
                        <a:t>insert text</a:t>
                      </a:r>
                      <a:r>
                        <a:rPr lang="en-US" sz="900" b="0" kern="100">
                          <a:solidFill>
                            <a:srgbClr val="000000"/>
                          </a:solidFill>
                          <a:effectLst/>
                          <a:latin typeface="Segoe Pro Display" panose="020B0502040504020203" pitchFamily="34" charset="0"/>
                          <a:ea typeface="SimSun" panose="02010600030101010101" pitchFamily="2" charset="-122"/>
                          <a:cs typeface="Times New Roman" panose="02020603050405020304" pitchFamily="18" charset="0"/>
                        </a:rPr>
                        <a:t>]</a:t>
                      </a:r>
                      <a:endPar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endParaRP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7D2CB">
                        <a:alpha val="25000"/>
                      </a:srgbClr>
                    </a:solidFill>
                  </a:tcPr>
                </a:tc>
                <a:extLst>
                  <a:ext uri="{0D108BD9-81ED-4DB2-BD59-A6C34878D82A}">
                    <a16:rowId xmlns:a16="http://schemas.microsoft.com/office/drawing/2014/main" val="992791232"/>
                  </a:ext>
                </a:extLst>
              </a:tr>
              <a:tr h="582489">
                <a:tc>
                  <a:txBody>
                    <a:bodyPr/>
                    <a:lstStyle/>
                    <a:p>
                      <a:pPr marL="0" marR="0">
                        <a:buNone/>
                      </a:pPr>
                      <a:r>
                        <a:rPr lang="en-US" sz="900" b="1"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Visualize a scene</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Create an image with the running sneaker standing upright in a modern studio setting. The scene has a clean, minimalist design and the background includes a setting of simple minimalist gradients. [</a:t>
                      </a:r>
                      <a:r>
                        <a:rPr lang="en-US" sz="900" b="0" kern="100">
                          <a:solidFill>
                            <a:srgbClr val="0070C0"/>
                          </a:solidFill>
                          <a:effectLst/>
                          <a:latin typeface="Segoe Pro Display" panose="020B0502040504020203" pitchFamily="34" charset="0"/>
                          <a:ea typeface="SimSun" panose="02010600030101010101" pitchFamily="2" charset="-122"/>
                          <a:cs typeface="Times New Roman" panose="02020603050405020304" pitchFamily="18" charset="0"/>
                        </a:rPr>
                        <a:t>add an image</a:t>
                      </a:r>
                      <a:r>
                        <a:rPr lang="en-US" sz="900" b="0" kern="100">
                          <a:solidFill>
                            <a:srgbClr val="091F2C"/>
                          </a:solidFill>
                          <a:effectLst/>
                          <a:latin typeface="Segoe Pro Display" panose="020B0502040504020203" pitchFamily="34" charset="0"/>
                          <a:ea typeface="SimSun" panose="02010600030101010101" pitchFamily="2" charset="-122"/>
                          <a:cs typeface="Times New Roman" panose="02020603050405020304" pitchFamily="18" charset="0"/>
                        </a:rPr>
                        <a:t>]</a:t>
                      </a:r>
                    </a:p>
                  </a:txBody>
                  <a:tcPr marL="68580" marR="68580" marT="18415" marB="889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1426457"/>
                  </a:ext>
                </a:extLst>
              </a:tr>
            </a:tbl>
          </a:graphicData>
        </a:graphic>
      </p:graphicFrame>
      <p:sp>
        <p:nvSpPr>
          <p:cNvPr id="6" name="Slide Number Placeholder 5">
            <a:extLst>
              <a:ext uri="{FF2B5EF4-FFF2-40B4-BE49-F238E27FC236}">
                <a16:creationId xmlns:a16="http://schemas.microsoft.com/office/drawing/2014/main" id="{6AA9DCE0-6495-3BE1-1AC0-EAD0D1DC4447}"/>
              </a:ext>
            </a:extLst>
          </p:cNvPr>
          <p:cNvSpPr>
            <a:spLocks noGrp="1"/>
          </p:cNvSpPr>
          <p:nvPr>
            <p:ph type="sldNum" sz="quarter" idx="12"/>
          </p:nvPr>
        </p:nvSpPr>
        <p:spPr>
          <a:xfrm>
            <a:off x="5489258" y="9322649"/>
            <a:ext cx="1748790" cy="535517"/>
          </a:xfrm>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22" name="TextBox 21">
            <a:extLst>
              <a:ext uri="{FF2B5EF4-FFF2-40B4-BE49-F238E27FC236}">
                <a16:creationId xmlns:a16="http://schemas.microsoft.com/office/drawing/2014/main" id="{38A417D2-A107-CCC9-84FD-7CE760D50169}"/>
              </a:ext>
            </a:extLst>
          </p:cNvPr>
          <p:cNvSpPr txBox="1"/>
          <p:nvPr/>
        </p:nvSpPr>
        <p:spPr>
          <a:xfrm>
            <a:off x="457200" y="9735234"/>
            <a:ext cx="6916358" cy="323165"/>
          </a:xfrm>
          <a:prstGeom prst="rect">
            <a:avLst/>
          </a:prstGeom>
          <a:noFill/>
        </p:spPr>
        <p:txBody>
          <a:bodyPr wrap="square" lIns="0" rtlCol="0">
            <a:spAutoFit/>
          </a:bodyPr>
          <a:lstStyle/>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500" b="0" i="0" u="none" strike="noStrike" kern="1200" cap="none" spc="0" normalizeH="0" baseline="30000" noProof="0">
                <a:ln>
                  <a:noFill/>
                </a:ln>
                <a:solidFill>
                  <a:srgbClr val="091F2C"/>
                </a:solidFill>
                <a:effectLst/>
                <a:uLnTx/>
                <a:uFillTx/>
                <a:latin typeface="Segoe Pro Display" panose="020B0502040504020203" pitchFamily="34" charset="0"/>
                <a:ea typeface="+mn-ea"/>
                <a:cs typeface="Segoe Sans Display" pitchFamily="2" charset="0"/>
              </a:rPr>
              <a:t>1</a:t>
            </a:r>
            <a:r>
              <a:rPr kumimoji="0" lang="en-US" sz="500" b="0" i="0" u="none" strike="noStrike" kern="1200" cap="none" spc="0" normalizeH="0" baseline="0" noProof="0">
                <a:ln>
                  <a:noFill/>
                </a:ln>
                <a:solidFill>
                  <a:srgbClr val="091F2C"/>
                </a:solidFill>
                <a:effectLst/>
                <a:uLnTx/>
                <a:uFillTx/>
                <a:latin typeface="Segoe Pro Display" panose="020B0502040504020203" pitchFamily="34" charset="0"/>
                <a:ea typeface="+mn-ea"/>
                <a:cs typeface="Segoe Sans Display" pitchFamily="2" charset="0"/>
              </a:rPr>
              <a:t>Image generation and file upload limits apply.</a:t>
            </a:r>
          </a:p>
          <a:p>
            <a:pPr marL="0" marR="0" lvl="0" indent="0" algn="l" defTabSz="1018824" rtl="0" eaLnBrk="1" fontAlgn="auto" latinLnBrk="0" hangingPunct="1">
              <a:lnSpc>
                <a:spcPct val="100000"/>
              </a:lnSpc>
              <a:spcBef>
                <a:spcPts val="0"/>
              </a:spcBef>
              <a:spcAft>
                <a:spcPts val="0"/>
              </a:spcAft>
              <a:buClrTx/>
              <a:buSzTx/>
              <a:buFontTx/>
              <a:buNone/>
              <a:tabLst/>
              <a:defRPr/>
            </a:pPr>
            <a:r>
              <a:rPr kumimoji="0" lang="en-US" sz="500" b="0" i="0" u="none" strike="noStrike" kern="1200" cap="none" spc="0" normalizeH="0" baseline="30000" noProof="0">
                <a:ln>
                  <a:noFill/>
                </a:ln>
                <a:solidFill>
                  <a:srgbClr val="091F2C"/>
                </a:solidFill>
                <a:effectLst/>
                <a:uLnTx/>
                <a:uFillTx/>
                <a:latin typeface="Segoe Pro Display" panose="020B0502040504020203" pitchFamily="34" charset="0"/>
                <a:ea typeface="+mn-ea"/>
                <a:cs typeface="Segoe Sans Display" pitchFamily="2" charset="0"/>
              </a:rPr>
              <a:t>2</a:t>
            </a:r>
            <a:r>
              <a:rPr kumimoji="0" lang="en-US" sz="500" b="0" i="0" u="none" strike="noStrike" kern="1200" cap="none" spc="0" normalizeH="0" baseline="0" noProof="0">
                <a:ln>
                  <a:noFill/>
                </a:ln>
                <a:solidFill>
                  <a:srgbClr val="091F2C"/>
                </a:solidFill>
                <a:effectLst/>
                <a:uLnTx/>
                <a:uFillTx/>
                <a:latin typeface="Segoe Pro Display" panose="020B0502040504020203" pitchFamily="34" charset="0"/>
                <a:ea typeface="+mn-ea"/>
                <a:cs typeface="Segoe Sans Display" pitchFamily="2" charset="0"/>
              </a:rPr>
              <a:t>Every SharePoint site comes with a “ready-made agent”, automatically scoped to the content on that site. To get started, sign in to your SharePoint site with your work account. Open the agent chat pane. Select the dropdown arrow next to the current agent, you will see agents that have been approved for the site. Start asking questions about the site or selected document. Agents that access SharePoint content will be billed based on metered consumption.</a:t>
            </a:r>
          </a:p>
        </p:txBody>
      </p:sp>
      <p:sp>
        <p:nvSpPr>
          <p:cNvPr id="32" name="Rectangle: Rounded Corners 9">
            <a:hlinkClick r:id="" action="ppaction://noaction"/>
            <a:extLst>
              <a:ext uri="{FF2B5EF4-FFF2-40B4-BE49-F238E27FC236}">
                <a16:creationId xmlns:a16="http://schemas.microsoft.com/office/drawing/2014/main" id="{64EEDA5B-0D7C-2165-3E54-7733181B61B0}"/>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33" name="Rectangle: Rounded Corners 9">
            <a:hlinkClick r:id="rId6" action="ppaction://hlinksldjump"/>
            <a:extLst>
              <a:ext uri="{FF2B5EF4-FFF2-40B4-BE49-F238E27FC236}">
                <a16:creationId xmlns:a16="http://schemas.microsoft.com/office/drawing/2014/main" id="{5ACEC469-FF5F-702F-D96A-75EAC977022D}"/>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34" name="Rectangle: Rounded Corners 9">
            <a:hlinkClick r:id="rId7" action="ppaction://hlinksldjump"/>
            <a:extLst>
              <a:ext uri="{FF2B5EF4-FFF2-40B4-BE49-F238E27FC236}">
                <a16:creationId xmlns:a16="http://schemas.microsoft.com/office/drawing/2014/main" id="{683C1FB6-B1F0-F8B8-9386-9F0F34C4615C}"/>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Microsoft 365 Copilot</a:t>
            </a:r>
          </a:p>
        </p:txBody>
      </p:sp>
      <p:sp>
        <p:nvSpPr>
          <p:cNvPr id="35" name="Rectangle: Rounded Corners 9">
            <a:hlinkClick r:id="rId8" action="ppaction://hlinksldjump"/>
            <a:extLst>
              <a:ext uri="{FF2B5EF4-FFF2-40B4-BE49-F238E27FC236}">
                <a16:creationId xmlns:a16="http://schemas.microsoft.com/office/drawing/2014/main" id="{4E492759-46F5-3776-9218-7764BD156F53}"/>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b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Chat</a:t>
            </a:r>
          </a:p>
        </p:txBody>
      </p:sp>
      <p:sp>
        <p:nvSpPr>
          <p:cNvPr id="36" name="Rectangle: Rounded Corners 9">
            <a:hlinkClick r:id="rId9" action="ppaction://hlinksldjump"/>
            <a:extLst>
              <a:ext uri="{FF2B5EF4-FFF2-40B4-BE49-F238E27FC236}">
                <a16:creationId xmlns:a16="http://schemas.microsoft.com/office/drawing/2014/main" id="{16116DDF-1EEA-211D-FAF2-BCBD40D4081D}"/>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Evaluation rubric</a:t>
            </a:r>
          </a:p>
        </p:txBody>
      </p:sp>
      <p:sp>
        <p:nvSpPr>
          <p:cNvPr id="37" name="Rectangle: Rounded Corners 9">
            <a:hlinkClick r:id="rId10" action="ppaction://hlinksldjump"/>
            <a:extLst>
              <a:ext uri="{FF2B5EF4-FFF2-40B4-BE49-F238E27FC236}">
                <a16:creationId xmlns:a16="http://schemas.microsoft.com/office/drawing/2014/main" id="{6ACFF4A6-C635-B56A-5DBA-08E838F8D5DA}"/>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Tree>
    <p:extLst>
      <p:ext uri="{BB962C8B-B14F-4D97-AF65-F5344CB8AC3E}">
        <p14:creationId xmlns:p14="http://schemas.microsoft.com/office/powerpoint/2010/main" val="1970499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9EE061-3478-1D30-6836-EAAFA74E47E3}"/>
            </a:ext>
          </a:extLst>
        </p:cNvPr>
        <p:cNvGrpSpPr/>
        <p:nvPr/>
      </p:nvGrpSpPr>
      <p:grpSpPr>
        <a:xfrm>
          <a:off x="0" y="0"/>
          <a:ext cx="0" cy="0"/>
          <a:chOff x="0" y="0"/>
          <a:chExt cx="0" cy="0"/>
        </a:xfrm>
      </p:grpSpPr>
      <p:sp>
        <p:nvSpPr>
          <p:cNvPr id="38" name="Rectangle 37">
            <a:extLst>
              <a:ext uri="{FF2B5EF4-FFF2-40B4-BE49-F238E27FC236}">
                <a16:creationId xmlns:a16="http://schemas.microsoft.com/office/drawing/2014/main" id="{71D943EE-169F-7669-556E-2A9DC0AFAAE6}"/>
              </a:ext>
              <a:ext uri="{C183D7F6-B498-43B3-948B-1728B52AA6E4}">
                <adec:decorative xmlns:adec="http://schemas.microsoft.com/office/drawing/2017/decorative" val="1"/>
              </a:ext>
            </a:extLst>
          </p:cNvPr>
          <p:cNvSpPr/>
          <p:nvPr/>
        </p:nvSpPr>
        <p:spPr bwMode="auto">
          <a:xfrm>
            <a:off x="458946" y="3919867"/>
            <a:ext cx="6803136" cy="649224"/>
          </a:xfrm>
          <a:prstGeom prst="rect">
            <a:avLst/>
          </a:prstGeom>
          <a:gradFill>
            <a:gsLst>
              <a:gs pos="0">
                <a:srgbClr val="0078D4"/>
              </a:gs>
              <a:gs pos="50000">
                <a:srgbClr val="8661C5"/>
              </a:gs>
              <a:gs pos="99000">
                <a:srgbClr val="C73ECC"/>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solidFill>
                <a:srgbClr val="FFFFFF"/>
              </a:solidFill>
              <a:effectLst/>
              <a:uLnTx/>
              <a:uFillTx/>
              <a:latin typeface="Segoe Sans Display"/>
              <a:ea typeface="Segoe UI" pitchFamily="34" charset="0"/>
              <a:cs typeface="Segoe UI" pitchFamily="34" charset="0"/>
            </a:endParaRPr>
          </a:p>
        </p:txBody>
      </p:sp>
      <p:sp>
        <p:nvSpPr>
          <p:cNvPr id="2" name="Title 1">
            <a:extLst>
              <a:ext uri="{FF2B5EF4-FFF2-40B4-BE49-F238E27FC236}">
                <a16:creationId xmlns:a16="http://schemas.microsoft.com/office/drawing/2014/main" id="{42C7362E-6BE0-6FE1-437B-693B41D2BF5C}"/>
              </a:ext>
            </a:extLst>
          </p:cNvPr>
          <p:cNvSpPr>
            <a:spLocks noGrp="1"/>
          </p:cNvSpPr>
          <p:nvPr>
            <p:ph type="title" idx="4294967295"/>
          </p:nvPr>
        </p:nvSpPr>
        <p:spPr>
          <a:xfrm>
            <a:off x="457200" y="1042416"/>
            <a:ext cx="6703695" cy="369332"/>
          </a:xfrm>
        </p:spPr>
        <p:txBody>
          <a:bodyPr lIns="0" tIns="0" rIns="0" bIns="0">
            <a:spAutoFit/>
          </a:bodyPr>
          <a:lstStyle/>
          <a:p>
            <a:r>
              <a:rPr lang="en-US" sz="2400">
                <a:gradFill>
                  <a:gsLst>
                    <a:gs pos="0">
                      <a:srgbClr val="0078D4"/>
                    </a:gs>
                    <a:gs pos="50000">
                      <a:srgbClr val="8661C5"/>
                    </a:gs>
                    <a:gs pos="99000">
                      <a:srgbClr val="C73ECC"/>
                    </a:gs>
                  </a:gsLst>
                  <a:lin ang="2700000" scaled="0"/>
                </a:gradFill>
              </a:rPr>
              <a:t>Evaluation rubric</a:t>
            </a:r>
          </a:p>
        </p:txBody>
      </p:sp>
      <p:sp>
        <p:nvSpPr>
          <p:cNvPr id="3" name="Content Placeholder 2">
            <a:extLst>
              <a:ext uri="{FF2B5EF4-FFF2-40B4-BE49-F238E27FC236}">
                <a16:creationId xmlns:a16="http://schemas.microsoft.com/office/drawing/2014/main" id="{6A17BBD2-6DCF-02CF-B188-9A67D093D676}"/>
              </a:ext>
            </a:extLst>
          </p:cNvPr>
          <p:cNvSpPr>
            <a:spLocks noGrp="1"/>
          </p:cNvSpPr>
          <p:nvPr>
            <p:ph idx="4294967295"/>
          </p:nvPr>
        </p:nvSpPr>
        <p:spPr>
          <a:xfrm>
            <a:off x="457200" y="1545336"/>
            <a:ext cx="6806630" cy="392543"/>
          </a:xfrm>
        </p:spPr>
        <p:txBody>
          <a:bodyPr lIns="0" tIns="0" rIns="0" bIns="0">
            <a:spAutoFit/>
          </a:bodyPr>
          <a:lstStyle/>
          <a:p>
            <a:pPr marL="0" indent="0">
              <a:lnSpc>
                <a:spcPct val="110000"/>
              </a:lnSpc>
              <a:spcBef>
                <a:spcPts val="0"/>
              </a:spcBef>
              <a:buNone/>
            </a:pPr>
            <a:r>
              <a:rPr lang="en-US" sz="1200">
                <a:latin typeface="Segoe UI" panose="020B0502040204020203" pitchFamily="34" charset="0"/>
              </a:rPr>
              <a:t>Use this ACRUE rubric as your guide to confidently compare AI tools. It breaks down each dimension with clear definitions and scoring tips, making it simple to evaluate Copilot alongside other solutions.</a:t>
            </a:r>
          </a:p>
        </p:txBody>
      </p:sp>
      <p:sp>
        <p:nvSpPr>
          <p:cNvPr id="8" name="Content Placeholder 2">
            <a:extLst>
              <a:ext uri="{FF2B5EF4-FFF2-40B4-BE49-F238E27FC236}">
                <a16:creationId xmlns:a16="http://schemas.microsoft.com/office/drawing/2014/main" id="{D79D7F87-7B1C-B772-F59F-4E9C02FE65B9}"/>
              </a:ext>
            </a:extLst>
          </p:cNvPr>
          <p:cNvSpPr txBox="1">
            <a:spLocks/>
          </p:cNvSpPr>
          <p:nvPr/>
        </p:nvSpPr>
        <p:spPr>
          <a:xfrm>
            <a:off x="457200" y="2103086"/>
            <a:ext cx="6832314" cy="1483996"/>
          </a:xfrm>
          <a:prstGeom prst="rect">
            <a:avLst/>
          </a:prstGeom>
        </p:spPr>
        <p:txBody>
          <a:bodyPr vert="horz" wrap="square" lIns="0" tIns="0" rIns="0" bIns="0" rtlCol="0">
            <a:spAutoFit/>
          </a:bodyPr>
          <a:lst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Segoe Pro Display" panose="020B0502040504020203" pitchFamily="34" charset="0"/>
                <a:ea typeface="+mn-ea"/>
                <a:cs typeface="Segoe Sans Display" pitchFamily="2" charset="0"/>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Segoe Pro Display" panose="020B0502040504020203" pitchFamily="34" charset="0"/>
                <a:ea typeface="+mn-ea"/>
                <a:cs typeface="Segoe Sans Display" pitchFamily="2" charset="0"/>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Segoe Pro Display" panose="020B0502040504020203" pitchFamily="34" charset="0"/>
                <a:ea typeface="+mn-ea"/>
                <a:cs typeface="Segoe Sans Display" pitchFamily="2" charset="0"/>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Segoe Pro Display" panose="020B0502040504020203" pitchFamily="34" charset="0"/>
                <a:ea typeface="+mn-ea"/>
                <a:cs typeface="Segoe Sans Display" pitchFamily="2" charset="0"/>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a:lstStyle>
          <a:p>
            <a:pPr marL="457200" marR="0" lvl="0" indent="-228600" algn="l" defTabSz="777240" rtl="0" eaLnBrk="1" fontAlgn="auto" latinLnBrk="0" hangingPunct="1">
              <a:lnSpc>
                <a:spcPct val="90000"/>
              </a:lnSpc>
              <a:spcBef>
                <a:spcPts val="450"/>
              </a:spcBef>
              <a:spcAft>
                <a:spcPts val="0"/>
              </a:spcAft>
              <a:buClrTx/>
              <a:buSzTx/>
              <a:buFont typeface="Arial" panose="020B0604020202020204" pitchFamily="34" charset="0"/>
              <a:buNone/>
              <a:tabLst/>
              <a:defRPr/>
            </a:pPr>
            <a:r>
              <a:rPr kumimoji="0" lang="en-US" sz="1200" b="1"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Evaluation Steps:</a:t>
            </a:r>
            <a:endPar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endParaRPr>
          </a:p>
          <a:p>
            <a:pPr marL="457200" marR="0" lvl="0" indent="-228600" algn="l" defTabSz="777240" rtl="0" eaLnBrk="1" fontAlgn="auto" latinLnBrk="0" hangingPunct="1">
              <a:lnSpc>
                <a:spcPct val="90000"/>
              </a:lnSpc>
              <a:spcBef>
                <a:spcPts val="45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Begin by testing the sample prompts.</a:t>
            </a:r>
          </a:p>
          <a:p>
            <a:pPr marL="457200" marR="0" lvl="0" indent="-228600" algn="l" defTabSz="777240" rtl="0" eaLnBrk="1" fontAlgn="auto" latinLnBrk="0" hangingPunct="1">
              <a:lnSpc>
                <a:spcPct val="90000"/>
              </a:lnSpc>
              <a:spcBef>
                <a:spcPts val="45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Examine and confirm the AI-generated answers. Check the sources and ensure the accuracy of your responses.</a:t>
            </a:r>
          </a:p>
          <a:p>
            <a:pPr marL="457200" marR="0" lvl="0" indent="-228600" algn="l" defTabSz="777240" rtl="0" eaLnBrk="1" fontAlgn="auto" latinLnBrk="0" hangingPunct="1">
              <a:lnSpc>
                <a:spcPct val="90000"/>
              </a:lnSpc>
              <a:spcBef>
                <a:spcPts val="45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Try the test prompt on another AI chat platform.</a:t>
            </a:r>
          </a:p>
          <a:p>
            <a:pPr marL="457200" marR="0" lvl="0" indent="-228600" algn="l" defTabSz="777240" rtl="0" eaLnBrk="1" fontAlgn="auto" latinLnBrk="0" hangingPunct="1">
              <a:lnSpc>
                <a:spcPct val="90000"/>
              </a:lnSpc>
              <a:spcBef>
                <a:spcPts val="45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Analyze the variations between the two responses across different aspects.</a:t>
            </a:r>
          </a:p>
          <a:p>
            <a:pPr marL="457200" marR="0" lvl="0" indent="-228600" algn="l" defTabSz="777240" rtl="0" eaLnBrk="1" fontAlgn="auto" latinLnBrk="0" hangingPunct="1">
              <a:lnSpc>
                <a:spcPct val="90000"/>
              </a:lnSpc>
              <a:spcBef>
                <a:spcPts val="45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91F2C"/>
                </a:solidFill>
                <a:effectLst/>
                <a:uLnTx/>
                <a:uFillTx/>
                <a:latin typeface="Segoe UI" panose="020B0502040204020203" pitchFamily="34" charset="0"/>
                <a:cs typeface="Segoe UI" panose="020B0502040204020203" pitchFamily="34" charset="0"/>
              </a:rPr>
              <a:t>If you have feedback, use the thumbs up or down buttons, or inform your IT administrator.</a:t>
            </a:r>
          </a:p>
        </p:txBody>
      </p:sp>
      <p:graphicFrame>
        <p:nvGraphicFramePr>
          <p:cNvPr id="11" name="Table 10">
            <a:extLst>
              <a:ext uri="{FF2B5EF4-FFF2-40B4-BE49-F238E27FC236}">
                <a16:creationId xmlns:a16="http://schemas.microsoft.com/office/drawing/2014/main" id="{E41C7C6B-BE30-75FC-BE64-65D1779232A2}"/>
              </a:ext>
            </a:extLst>
          </p:cNvPr>
          <p:cNvGraphicFramePr>
            <a:graphicFrameLocks noGrp="1"/>
          </p:cNvGraphicFramePr>
          <p:nvPr>
            <p:extLst>
              <p:ext uri="{D42A27DB-BD31-4B8C-83A1-F6EECF244321}">
                <p14:modId xmlns:p14="http://schemas.microsoft.com/office/powerpoint/2010/main" val="4244524300"/>
              </p:ext>
            </p:extLst>
          </p:nvPr>
        </p:nvGraphicFramePr>
        <p:xfrm>
          <a:off x="457200" y="3919867"/>
          <a:ext cx="6806628" cy="4271212"/>
        </p:xfrm>
        <a:graphic>
          <a:graphicData uri="http://schemas.openxmlformats.org/drawingml/2006/table">
            <a:tbl>
              <a:tblPr firstRow="1" bandRow="1">
                <a:tableStyleId>{5C22544A-7EE6-4342-B048-85BDC9FD1C3A}</a:tableStyleId>
              </a:tblPr>
              <a:tblGrid>
                <a:gridCol w="908050">
                  <a:extLst>
                    <a:ext uri="{9D8B030D-6E8A-4147-A177-3AD203B41FA5}">
                      <a16:colId xmlns:a16="http://schemas.microsoft.com/office/drawing/2014/main" val="4165590376"/>
                    </a:ext>
                  </a:extLst>
                </a:gridCol>
                <a:gridCol w="746125">
                  <a:extLst>
                    <a:ext uri="{9D8B030D-6E8A-4147-A177-3AD203B41FA5}">
                      <a16:colId xmlns:a16="http://schemas.microsoft.com/office/drawing/2014/main" val="2436575658"/>
                    </a:ext>
                  </a:extLst>
                </a:gridCol>
                <a:gridCol w="746125">
                  <a:extLst>
                    <a:ext uri="{9D8B030D-6E8A-4147-A177-3AD203B41FA5}">
                      <a16:colId xmlns:a16="http://schemas.microsoft.com/office/drawing/2014/main" val="1626034260"/>
                    </a:ext>
                  </a:extLst>
                </a:gridCol>
                <a:gridCol w="746125">
                  <a:extLst>
                    <a:ext uri="{9D8B030D-6E8A-4147-A177-3AD203B41FA5}">
                      <a16:colId xmlns:a16="http://schemas.microsoft.com/office/drawing/2014/main" val="3397401706"/>
                    </a:ext>
                  </a:extLst>
                </a:gridCol>
                <a:gridCol w="746125">
                  <a:extLst>
                    <a:ext uri="{9D8B030D-6E8A-4147-A177-3AD203B41FA5}">
                      <a16:colId xmlns:a16="http://schemas.microsoft.com/office/drawing/2014/main" val="2634092913"/>
                    </a:ext>
                  </a:extLst>
                </a:gridCol>
                <a:gridCol w="746125">
                  <a:extLst>
                    <a:ext uri="{9D8B030D-6E8A-4147-A177-3AD203B41FA5}">
                      <a16:colId xmlns:a16="http://schemas.microsoft.com/office/drawing/2014/main" val="2645896931"/>
                    </a:ext>
                  </a:extLst>
                </a:gridCol>
                <a:gridCol w="746125">
                  <a:extLst>
                    <a:ext uri="{9D8B030D-6E8A-4147-A177-3AD203B41FA5}">
                      <a16:colId xmlns:a16="http://schemas.microsoft.com/office/drawing/2014/main" val="3192253165"/>
                    </a:ext>
                  </a:extLst>
                </a:gridCol>
                <a:gridCol w="813777">
                  <a:extLst>
                    <a:ext uri="{9D8B030D-6E8A-4147-A177-3AD203B41FA5}">
                      <a16:colId xmlns:a16="http://schemas.microsoft.com/office/drawing/2014/main" val="1533906679"/>
                    </a:ext>
                  </a:extLst>
                </a:gridCol>
                <a:gridCol w="608051">
                  <a:extLst>
                    <a:ext uri="{9D8B030D-6E8A-4147-A177-3AD203B41FA5}">
                      <a16:colId xmlns:a16="http://schemas.microsoft.com/office/drawing/2014/main" val="1517520368"/>
                    </a:ext>
                  </a:extLst>
                </a:gridCol>
              </a:tblGrid>
              <a:tr h="649224">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Dimension</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Definition</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1</a:t>
                      </a:r>
                      <a:b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b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Very Poor</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2</a:t>
                      </a:r>
                      <a:b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b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Poor</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3 </a:t>
                      </a:r>
                      <a:b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b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Acceptable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4</a:t>
                      </a:r>
                      <a:b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b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Good</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5</a:t>
                      </a:r>
                      <a:b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b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Excellent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8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Microsoft 365 Copilot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Aft>
                          <a:spcPts val="800"/>
                        </a:spcAft>
                        <a:buNone/>
                      </a:pPr>
                      <a:r>
                        <a:rPr lang="en-US" sz="900" b="1" kern="1200">
                          <a:solidFill>
                            <a:srgbClr val="FFF8F3"/>
                          </a:solidFill>
                          <a:effectLst/>
                          <a:latin typeface="Segoe Pro Display" panose="020B0502040504020203" pitchFamily="34" charset="0"/>
                          <a:ea typeface="SimSun" panose="02010600030101010101" pitchFamily="2" charset="-122"/>
                          <a:cs typeface="Segoe UI" panose="020B0502040204020203" pitchFamily="34" charset="0"/>
                        </a:rPr>
                        <a:t>Other</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23956994"/>
                  </a:ext>
                </a:extLst>
              </a:tr>
              <a:tr h="646704">
                <a:tc>
                  <a:txBody>
                    <a:bodyPr/>
                    <a:lstStyle/>
                    <a:p>
                      <a:pPr marL="0" marR="0" algn="ctr">
                        <a:lnSpc>
                          <a:spcPct val="115000"/>
                        </a:lnSpc>
                        <a:spcAft>
                          <a:spcPts val="800"/>
                        </a:spcAft>
                        <a:buNone/>
                      </a:pPr>
                      <a:r>
                        <a:rPr lang="en-US" sz="800" b="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A - Accurate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F0F8"/>
                    </a:solidFill>
                  </a:tcPr>
                </a:tc>
                <a:tc>
                  <a:txBody>
                    <a:bodyPr/>
                    <a:lstStyle/>
                    <a:p>
                      <a:pPr marL="0" marR="0">
                        <a:lnSpc>
                          <a:spcPct val="115000"/>
                        </a:lnSpc>
                        <a:spcAft>
                          <a:spcPts val="800"/>
                        </a:spcAft>
                        <a:buNone/>
                      </a:pPr>
                      <a:r>
                        <a:rPr lang="en-US" sz="800" i="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Are the facts correct?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Contains clear factual errors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Mostly incorrect or misleading</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Mostly correct with minor inaccuracies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Correct with minor nuance issues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Fully accurate and trustworthy</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264286"/>
                  </a:ext>
                </a:extLst>
              </a:tr>
              <a:tr h="646704">
                <a:tc>
                  <a:txBody>
                    <a:bodyPr/>
                    <a:lstStyle/>
                    <a:p>
                      <a:pPr marL="0" marR="0" algn="ctr">
                        <a:lnSpc>
                          <a:spcPct val="115000"/>
                        </a:lnSpc>
                        <a:spcAft>
                          <a:spcPts val="800"/>
                        </a:spcAft>
                        <a:buNone/>
                      </a:pPr>
                      <a:r>
                        <a:rPr lang="en-US" sz="800" b="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 - Comprehensive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F0F8"/>
                    </a:solidFill>
                  </a:tcPr>
                </a:tc>
                <a:tc>
                  <a:txBody>
                    <a:bodyPr/>
                    <a:lstStyle/>
                    <a:p>
                      <a:pPr marL="0" marR="0">
                        <a:lnSpc>
                          <a:spcPct val="115000"/>
                        </a:lnSpc>
                        <a:spcAft>
                          <a:spcPts val="800"/>
                        </a:spcAft>
                        <a:buNone/>
                      </a:pPr>
                      <a:r>
                        <a:rPr lang="en-US" sz="800" i="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Does it cover all important points?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Misses major elements or is overly brief</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Covers some points but lacks depth</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Covers most relevant points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Covers nearly all key points with good depth</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Thorough and complete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620982157"/>
                  </a:ext>
                </a:extLst>
              </a:tr>
              <a:tr h="840938">
                <a:tc>
                  <a:txBody>
                    <a:bodyPr/>
                    <a:lstStyle/>
                    <a:p>
                      <a:pPr marL="0" marR="0" algn="ctr">
                        <a:lnSpc>
                          <a:spcPct val="115000"/>
                        </a:lnSpc>
                        <a:spcAft>
                          <a:spcPts val="800"/>
                        </a:spcAft>
                        <a:buNone/>
                      </a:pPr>
                      <a:r>
                        <a:rPr lang="en-US" sz="800" b="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R - Relevant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F0F8"/>
                    </a:solidFill>
                  </a:tcPr>
                </a:tc>
                <a:tc>
                  <a:txBody>
                    <a:bodyPr/>
                    <a:lstStyle/>
                    <a:p>
                      <a:pPr marL="0" marR="0">
                        <a:lnSpc>
                          <a:spcPct val="115000"/>
                        </a:lnSpc>
                        <a:spcAft>
                          <a:spcPts val="800"/>
                        </a:spcAft>
                        <a:buNone/>
                      </a:pPr>
                      <a:r>
                        <a:rPr lang="en-US" sz="800" i="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Is it on-topic and aligned with the prompt?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Off-topic or misinterprets the prompt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Partially relevant, some drift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Mostly relevant with slight drift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Clearly relevant with strong alignment</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Directly addresses the prompt with precision</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4250318039"/>
                  </a:ext>
                </a:extLst>
              </a:tr>
              <a:tr h="646704">
                <a:tc>
                  <a:txBody>
                    <a:bodyPr/>
                    <a:lstStyle/>
                    <a:p>
                      <a:pPr marL="0" marR="0" algn="ctr">
                        <a:lnSpc>
                          <a:spcPct val="115000"/>
                        </a:lnSpc>
                        <a:spcAft>
                          <a:spcPts val="800"/>
                        </a:spcAft>
                        <a:buNone/>
                      </a:pPr>
                      <a:r>
                        <a:rPr lang="en-US" sz="800" b="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U - Useful</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F0F8"/>
                    </a:solidFill>
                  </a:tcPr>
                </a:tc>
                <a:tc>
                  <a:txBody>
                    <a:bodyPr/>
                    <a:lstStyle/>
                    <a:p>
                      <a:pPr marL="0" marR="0">
                        <a:lnSpc>
                          <a:spcPct val="115000"/>
                        </a:lnSpc>
                        <a:spcAft>
                          <a:spcPts val="800"/>
                        </a:spcAft>
                        <a:buNone/>
                      </a:pPr>
                      <a:r>
                        <a:rPr lang="en-US" sz="800" i="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Does it help the user achieve their goal?</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Unhelpful or confusing</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Somewhat helpful but unclear</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Moderately helpful</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Helpful and mostly actionable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Clearly actionable and insightful</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23520524"/>
                  </a:ext>
                </a:extLst>
              </a:tr>
              <a:tr h="840938">
                <a:tc>
                  <a:txBody>
                    <a:bodyPr/>
                    <a:lstStyle/>
                    <a:p>
                      <a:pPr marL="0" marR="0" algn="ctr">
                        <a:lnSpc>
                          <a:spcPct val="115000"/>
                        </a:lnSpc>
                        <a:spcAft>
                          <a:spcPts val="800"/>
                        </a:spcAft>
                        <a:buNone/>
                      </a:pPr>
                      <a:r>
                        <a:rPr lang="en-US" sz="800" b="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E - Exceptional</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0" marR="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F0F8"/>
                    </a:solidFill>
                  </a:tcPr>
                </a:tc>
                <a:tc>
                  <a:txBody>
                    <a:bodyPr/>
                    <a:lstStyle/>
                    <a:p>
                      <a:pPr marL="0" marR="0">
                        <a:lnSpc>
                          <a:spcPct val="115000"/>
                        </a:lnSpc>
                        <a:spcAft>
                          <a:spcPts val="800"/>
                        </a:spcAft>
                        <a:buNone/>
                      </a:pPr>
                      <a:r>
                        <a:rPr lang="en-US" sz="800" i="1"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Is it better than expected or uniquely valuable?</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marT="0" marB="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Generic or uninspired</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Slightly better than generic</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Meets expectations</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Adds value</a:t>
                      </a:r>
                      <a:b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b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with clarity or creativity</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Surpasses expectations</a:t>
                      </a:r>
                      <a:b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b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with creativity</a:t>
                      </a:r>
                      <a:b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br>
                      <a:r>
                        <a:rPr lang="en-US" sz="800" kern="1200">
                          <a:solidFill>
                            <a:srgbClr val="091F2C"/>
                          </a:solidFill>
                          <a:effectLst/>
                          <a:latin typeface="Segoe Pro Display" panose="020B0502040504020203" pitchFamily="34" charset="0"/>
                          <a:ea typeface="SimSun" panose="02010600030101010101" pitchFamily="2" charset="-122"/>
                          <a:cs typeface="Segoe UI" panose="020B0502040204020203" pitchFamily="34" charset="0"/>
                        </a:rPr>
                        <a:t>or depth</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marL="0" marR="0">
                        <a:lnSpc>
                          <a:spcPct val="115000"/>
                        </a:lnSpc>
                        <a:spcAft>
                          <a:spcPts val="800"/>
                        </a:spcAft>
                        <a:buNone/>
                      </a:pPr>
                      <a:r>
                        <a:rPr lang="en-US" sz="1050" b="1" kern="100">
                          <a:solidFill>
                            <a:srgbClr val="091F2C"/>
                          </a:solidFill>
                          <a:effectLst/>
                          <a:latin typeface="Segoe Sans Display" pitchFamily="2" charset="0"/>
                          <a:ea typeface="SimSun" panose="02010600030101010101" pitchFamily="2" charset="-122"/>
                          <a:cs typeface="Times New Roman" panose="02020603050405020304" pitchFamily="18" charset="0"/>
                        </a:rPr>
                        <a:t> </a:t>
                      </a:r>
                      <a:endParaRPr lang="en-US" sz="1200" kern="100">
                        <a:solidFill>
                          <a:srgbClr val="091F2C"/>
                        </a:solidFill>
                        <a:effectLst/>
                        <a:latin typeface="Segoe Sans Display" pitchFamily="2" charset="0"/>
                        <a:ea typeface="SimSun" panose="02010600030101010101" pitchFamily="2" charset="-122"/>
                        <a:cs typeface="Times New Roman" panose="02020603050405020304" pitchFamily="18" charset="0"/>
                      </a:endParaRPr>
                    </a:p>
                  </a:txBody>
                  <a:tcPr marL="45720" marR="45720"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732123949"/>
                  </a:ext>
                </a:extLst>
              </a:tr>
            </a:tbl>
          </a:graphicData>
        </a:graphic>
      </p:graphicFrame>
      <p:sp>
        <p:nvSpPr>
          <p:cNvPr id="5" name="Slide Number Placeholder 5">
            <a:extLst>
              <a:ext uri="{FF2B5EF4-FFF2-40B4-BE49-F238E27FC236}">
                <a16:creationId xmlns:a16="http://schemas.microsoft.com/office/drawing/2014/main" id="{DB307DFC-212C-5121-CD9B-8EDAE1C507E3}"/>
              </a:ext>
            </a:extLst>
          </p:cNvPr>
          <p:cNvSpPr>
            <a:spLocks noGrp="1"/>
          </p:cNvSpPr>
          <p:nvPr>
            <p:ph type="sldNum" sz="quarter" idx="12"/>
          </p:nvPr>
        </p:nvSpPr>
        <p:spPr>
          <a:xfrm>
            <a:off x="5489258" y="9322649"/>
            <a:ext cx="1748790" cy="535517"/>
          </a:xfrm>
        </p:spPr>
        <p:txBody>
          <a:bodyPr/>
          <a:lstStyle/>
          <a:p>
            <a:pPr marL="0" marR="0" lvl="0" indent="0" algn="r" defTabSz="1018824" rtl="0" eaLnBrk="1" fontAlgn="auto" latinLnBrk="0" hangingPunct="1">
              <a:lnSpc>
                <a:spcPct val="100000"/>
              </a:lnSpc>
              <a:spcBef>
                <a:spcPts val="0"/>
              </a:spcBef>
              <a:spcAft>
                <a:spcPts val="0"/>
              </a:spcAft>
              <a:buClrTx/>
              <a:buSzTx/>
              <a:buFontTx/>
              <a:buNone/>
              <a:tabLst/>
              <a:defRPr/>
            </a:pPr>
            <a:fld id="{BF64B658-AF8F-7D4C-AC24-1E662CA57B6D}" type="slidenum">
              <a:rPr kumimoji="0" lang="en-US" sz="1200" b="0" i="0" u="none" strike="noStrike" kern="1200" cap="none" spc="0" normalizeH="0" baseline="0" noProof="0" smtClean="0">
                <a:ln>
                  <a:noFill/>
                </a:ln>
                <a:solidFill>
                  <a:srgbClr val="091F2C"/>
                </a:solidFill>
                <a:effectLst/>
                <a:uLnTx/>
                <a:uFillTx/>
                <a:latin typeface="Segoe Sans Display"/>
                <a:ea typeface="+mn-ea"/>
                <a:cs typeface="+mn-cs"/>
              </a:rPr>
              <a:pPr marL="0" marR="0" lvl="0" indent="0" algn="r" defTabSz="1018824"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srgbClr val="091F2C"/>
              </a:solidFill>
              <a:effectLst/>
              <a:uLnTx/>
              <a:uFillTx/>
              <a:latin typeface="Segoe Sans Display"/>
              <a:ea typeface="+mn-ea"/>
              <a:cs typeface="+mn-cs"/>
            </a:endParaRPr>
          </a:p>
        </p:txBody>
      </p:sp>
      <p:sp>
        <p:nvSpPr>
          <p:cNvPr id="32" name="Rectangle: Rounded Corners 9">
            <a:hlinkClick r:id="" action="ppaction://noaction"/>
            <a:extLst>
              <a:ext uri="{FF2B5EF4-FFF2-40B4-BE49-F238E27FC236}">
                <a16:creationId xmlns:a16="http://schemas.microsoft.com/office/drawing/2014/main" id="{2D42E5ED-1B58-582A-D3B4-5F5013CDBE2D}"/>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Table of contents</a:t>
            </a:r>
          </a:p>
        </p:txBody>
      </p:sp>
      <p:sp>
        <p:nvSpPr>
          <p:cNvPr id="33" name="Rectangle: Rounded Corners 9">
            <a:hlinkClick r:id="rId2" action="ppaction://hlinksldjump"/>
            <a:extLst>
              <a:ext uri="{FF2B5EF4-FFF2-40B4-BE49-F238E27FC236}">
                <a16:creationId xmlns:a16="http://schemas.microsoft.com/office/drawing/2014/main" id="{9E4A7895-C280-A6A4-C3F4-77F626561A60}"/>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Getting started</a:t>
            </a:r>
          </a:p>
        </p:txBody>
      </p:sp>
      <p:sp>
        <p:nvSpPr>
          <p:cNvPr id="34" name="Rectangle: Rounded Corners 9">
            <a:hlinkClick r:id="rId3" action="ppaction://hlinksldjump"/>
            <a:extLst>
              <a:ext uri="{FF2B5EF4-FFF2-40B4-BE49-F238E27FC236}">
                <a16:creationId xmlns:a16="http://schemas.microsoft.com/office/drawing/2014/main" id="{223156A6-F364-5C3E-1DF8-D3326FD09996}"/>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Microsoft 365 Copilot</a:t>
            </a:r>
          </a:p>
        </p:txBody>
      </p:sp>
      <p:sp>
        <p:nvSpPr>
          <p:cNvPr id="35" name="Rectangle: Rounded Corners 9">
            <a:hlinkClick r:id="rId4" action="ppaction://hlinksldjump"/>
            <a:extLst>
              <a:ext uri="{FF2B5EF4-FFF2-40B4-BE49-F238E27FC236}">
                <a16:creationId xmlns:a16="http://schemas.microsoft.com/office/drawing/2014/main" id="{46952792-E0B6-0F5F-1DD0-26D7AB14D5B8}"/>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Copilot</a:t>
            </a:r>
            <a:b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b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Chat</a:t>
            </a:r>
          </a:p>
        </p:txBody>
      </p:sp>
      <p:sp>
        <p:nvSpPr>
          <p:cNvPr id="36" name="Rectangle: Rounded Corners 9">
            <a:hlinkClick r:id="rId5" action="ppaction://hlinksldjump"/>
            <a:extLst>
              <a:ext uri="{FF2B5EF4-FFF2-40B4-BE49-F238E27FC236}">
                <a16:creationId xmlns:a16="http://schemas.microsoft.com/office/drawing/2014/main" id="{191D38A3-3775-D021-9FCC-8ED40D377DBD}"/>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FFFFFF"/>
                </a:solidFill>
                <a:effectLst/>
                <a:uLnTx/>
                <a:uFillTx/>
                <a:latin typeface="Segoe Sans Display Semibold"/>
                <a:ea typeface="+mn-ea"/>
                <a:cs typeface="+mn-cs"/>
              </a:rPr>
              <a:t>Evaluation rubric</a:t>
            </a:r>
          </a:p>
        </p:txBody>
      </p:sp>
      <p:sp>
        <p:nvSpPr>
          <p:cNvPr id="37" name="Rectangle: Rounded Corners 9">
            <a:hlinkClick r:id="rId6" action="ppaction://hlinksldjump"/>
            <a:extLst>
              <a:ext uri="{FF2B5EF4-FFF2-40B4-BE49-F238E27FC236}">
                <a16:creationId xmlns:a16="http://schemas.microsoft.com/office/drawing/2014/main" id="{E6A2689D-B702-A5B8-5FA2-3D84FBEB08A1}"/>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1018824"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944897"/>
                </a:solidFill>
                <a:effectLst/>
                <a:uLnTx/>
                <a:uFillTx/>
                <a:latin typeface="Segoe Sans Display Semibold"/>
                <a:ea typeface="+mn-ea"/>
                <a:cs typeface="+mn-cs"/>
              </a:rPr>
              <a:t>Prompt guidance</a:t>
            </a:r>
          </a:p>
        </p:txBody>
      </p:sp>
    </p:spTree>
    <p:extLst>
      <p:ext uri="{BB962C8B-B14F-4D97-AF65-F5344CB8AC3E}">
        <p14:creationId xmlns:p14="http://schemas.microsoft.com/office/powerpoint/2010/main" val="3424728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16149-1BCA-DC97-A24B-6C5E38B270A7}"/>
            </a:ext>
          </a:extLst>
        </p:cNvPr>
        <p:cNvGrpSpPr/>
        <p:nvPr/>
      </p:nvGrpSpPr>
      <p:grpSpPr>
        <a:xfrm>
          <a:off x="0" y="0"/>
          <a:ext cx="0" cy="0"/>
          <a:chOff x="0" y="0"/>
          <a:chExt cx="0" cy="0"/>
        </a:xfrm>
      </p:grpSpPr>
      <p:sp>
        <p:nvSpPr>
          <p:cNvPr id="7" name="Rounded Rectangle 6">
            <a:extLst>
              <a:ext uri="{FF2B5EF4-FFF2-40B4-BE49-F238E27FC236}">
                <a16:creationId xmlns:a16="http://schemas.microsoft.com/office/drawing/2014/main" id="{FBE2C159-C8E2-DAB5-8FEC-FB2FFBD7AAD4}"/>
              </a:ext>
              <a:ext uri="{C183D7F6-B498-43B3-948B-1728B52AA6E4}">
                <adec:decorative xmlns:adec="http://schemas.microsoft.com/office/drawing/2017/decorative" val="1"/>
              </a:ext>
            </a:extLst>
          </p:cNvPr>
          <p:cNvSpPr/>
          <p:nvPr/>
        </p:nvSpPr>
        <p:spPr>
          <a:xfrm>
            <a:off x="3357674" y="1771251"/>
            <a:ext cx="4049284" cy="1020043"/>
          </a:xfrm>
          <a:prstGeom prst="roundRect">
            <a:avLst>
              <a:gd name="adj" fmla="val 7542"/>
            </a:avLst>
          </a:prstGeom>
          <a:solidFill>
            <a:srgbClr val="D7D2CB">
              <a:alpha val="25000"/>
            </a:srgbClr>
          </a:solidFill>
          <a:ln w="12700">
            <a:noFill/>
            <a:headEnd type="none" w="med" len="med"/>
            <a:tailEnd type="none" w="med" len="med"/>
          </a:ln>
          <a:effectLst/>
          <a:scene3d>
            <a:camera prst="perspectiveRight" fov="2700000">
              <a:rot lat="0" lon="21594000" rev="0"/>
            </a:camera>
            <a:lightRig rig="flat" dir="t"/>
          </a:scene3d>
          <a:sp3d>
            <a:bevelT w="0" h="0"/>
            <a:bevelB w="0" h="0"/>
            <a:contourClr>
              <a:schemeClr val="bg1"/>
            </a:contourClr>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US" sz="1600" dirty="0">
              <a:solidFill>
                <a:srgbClr val="FFFFFF"/>
              </a:solidFill>
              <a:cs typeface="Segoe UI" pitchFamily="34" charset="0"/>
            </a:endParaRPr>
          </a:p>
        </p:txBody>
      </p:sp>
      <p:sp>
        <p:nvSpPr>
          <p:cNvPr id="122" name="Rounded Rectangle 121">
            <a:extLst>
              <a:ext uri="{FF2B5EF4-FFF2-40B4-BE49-F238E27FC236}">
                <a16:creationId xmlns:a16="http://schemas.microsoft.com/office/drawing/2014/main" id="{2A039B77-EE0D-6AA0-4B7E-30CA17F1B4A4}"/>
              </a:ext>
              <a:ext uri="{C183D7F6-B498-43B3-948B-1728B52AA6E4}">
                <adec:decorative xmlns:adec="http://schemas.microsoft.com/office/drawing/2017/decorative" val="1"/>
              </a:ext>
            </a:extLst>
          </p:cNvPr>
          <p:cNvSpPr/>
          <p:nvPr/>
        </p:nvSpPr>
        <p:spPr bwMode="auto">
          <a:xfrm>
            <a:off x="456645" y="7630939"/>
            <a:ext cx="6950184" cy="1475811"/>
          </a:xfrm>
          <a:prstGeom prst="roundRect">
            <a:avLst>
              <a:gd name="adj" fmla="val 2083"/>
            </a:avLst>
          </a:prstGeom>
          <a:solidFill>
            <a:srgbClr val="D7D2CB">
              <a:alpha val="2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53" name="Graphic 66">
            <a:extLst>
              <a:ext uri="{FF2B5EF4-FFF2-40B4-BE49-F238E27FC236}">
                <a16:creationId xmlns:a16="http://schemas.microsoft.com/office/drawing/2014/main" id="{B31BDFE8-97F0-326F-9BFD-DB013C576C6C}"/>
              </a:ext>
              <a:ext uri="{C183D7F6-B498-43B3-948B-1728B52AA6E4}">
                <adec:decorative xmlns:adec="http://schemas.microsoft.com/office/drawing/2017/decorative" val="1"/>
              </a:ext>
            </a:extLst>
          </p:cNvPr>
          <p:cNvSpPr>
            <a:spLocks noChangeAspect="1"/>
          </p:cNvSpPr>
          <p:nvPr/>
        </p:nvSpPr>
        <p:spPr>
          <a:xfrm>
            <a:off x="2761242" y="7744623"/>
            <a:ext cx="111600" cy="111600"/>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8876 w 190500"/>
              <a:gd name="connsiteY5" fmla="*/ 61624 h 190500"/>
              <a:gd name="connsiteX6" fmla="*/ 128075 w 190500"/>
              <a:gd name="connsiteY6" fmla="*/ 60932 h 190500"/>
              <a:gd name="connsiteX7" fmla="*/ 119668 w 190500"/>
              <a:gd name="connsiteY7" fmla="*/ 60864 h 190500"/>
              <a:gd name="connsiteX8" fmla="*/ 118774 w 190500"/>
              <a:gd name="connsiteY8" fmla="*/ 61624 h 190500"/>
              <a:gd name="connsiteX9" fmla="*/ 95250 w 190500"/>
              <a:gd name="connsiteY9" fmla="*/ 85144 h 190500"/>
              <a:gd name="connsiteX10" fmla="*/ 71726 w 190500"/>
              <a:gd name="connsiteY10" fmla="*/ 61624 h 190500"/>
              <a:gd name="connsiteX11" fmla="*/ 70925 w 190500"/>
              <a:gd name="connsiteY11" fmla="*/ 60932 h 190500"/>
              <a:gd name="connsiteX12" fmla="*/ 62518 w 190500"/>
              <a:gd name="connsiteY12" fmla="*/ 60864 h 190500"/>
              <a:gd name="connsiteX13" fmla="*/ 61624 w 190500"/>
              <a:gd name="connsiteY13" fmla="*/ 61624 h 190500"/>
              <a:gd name="connsiteX14" fmla="*/ 60932 w 190500"/>
              <a:gd name="connsiteY14" fmla="*/ 62425 h 190500"/>
              <a:gd name="connsiteX15" fmla="*/ 60864 w 190500"/>
              <a:gd name="connsiteY15" fmla="*/ 70832 h 190500"/>
              <a:gd name="connsiteX16" fmla="*/ 61624 w 190500"/>
              <a:gd name="connsiteY16" fmla="*/ 71726 h 190500"/>
              <a:gd name="connsiteX17" fmla="*/ 85144 w 190500"/>
              <a:gd name="connsiteY17" fmla="*/ 95250 h 190500"/>
              <a:gd name="connsiteX18" fmla="*/ 61624 w 190500"/>
              <a:gd name="connsiteY18" fmla="*/ 118774 h 190500"/>
              <a:gd name="connsiteX19" fmla="*/ 60932 w 190500"/>
              <a:gd name="connsiteY19" fmla="*/ 119575 h 190500"/>
              <a:gd name="connsiteX20" fmla="*/ 60864 w 190500"/>
              <a:gd name="connsiteY20" fmla="*/ 127982 h 190500"/>
              <a:gd name="connsiteX21" fmla="*/ 61624 w 190500"/>
              <a:gd name="connsiteY21" fmla="*/ 128876 h 190500"/>
              <a:gd name="connsiteX22" fmla="*/ 62425 w 190500"/>
              <a:gd name="connsiteY22" fmla="*/ 129568 h 190500"/>
              <a:gd name="connsiteX23" fmla="*/ 70832 w 190500"/>
              <a:gd name="connsiteY23" fmla="*/ 129636 h 190500"/>
              <a:gd name="connsiteX24" fmla="*/ 71726 w 190500"/>
              <a:gd name="connsiteY24" fmla="*/ 128876 h 190500"/>
              <a:gd name="connsiteX25" fmla="*/ 95250 w 190500"/>
              <a:gd name="connsiteY25" fmla="*/ 105356 h 190500"/>
              <a:gd name="connsiteX26" fmla="*/ 118774 w 190500"/>
              <a:gd name="connsiteY26" fmla="*/ 128876 h 190500"/>
              <a:gd name="connsiteX27" fmla="*/ 119575 w 190500"/>
              <a:gd name="connsiteY27" fmla="*/ 129568 h 190500"/>
              <a:gd name="connsiteX28" fmla="*/ 127982 w 190500"/>
              <a:gd name="connsiteY28" fmla="*/ 129636 h 190500"/>
              <a:gd name="connsiteX29" fmla="*/ 128876 w 190500"/>
              <a:gd name="connsiteY29" fmla="*/ 128876 h 190500"/>
              <a:gd name="connsiteX30" fmla="*/ 129568 w 190500"/>
              <a:gd name="connsiteY30" fmla="*/ 128075 h 190500"/>
              <a:gd name="connsiteX31" fmla="*/ 129636 w 190500"/>
              <a:gd name="connsiteY31" fmla="*/ 119668 h 190500"/>
              <a:gd name="connsiteX32" fmla="*/ 128876 w 190500"/>
              <a:gd name="connsiteY32" fmla="*/ 118774 h 190500"/>
              <a:gd name="connsiteX33" fmla="*/ 105356 w 190500"/>
              <a:gd name="connsiteY33" fmla="*/ 95250 h 190500"/>
              <a:gd name="connsiteX34" fmla="*/ 128876 w 190500"/>
              <a:gd name="connsiteY34" fmla="*/ 71726 h 190500"/>
              <a:gd name="connsiteX35" fmla="*/ 129568 w 190500"/>
              <a:gd name="connsiteY35" fmla="*/ 70925 h 190500"/>
              <a:gd name="connsiteX36" fmla="*/ 129636 w 190500"/>
              <a:gd name="connsiteY36" fmla="*/ 62518 h 190500"/>
              <a:gd name="connsiteX37" fmla="*/ 128876 w 190500"/>
              <a:gd name="connsiteY37" fmla="*/ 61624 h 190500"/>
              <a:gd name="connsiteX38" fmla="*/ 128075 w 190500"/>
              <a:gd name="connsiteY38" fmla="*/ 60932 h 190500"/>
              <a:gd name="connsiteX39" fmla="*/ 128876 w 190500"/>
              <a:gd name="connsiteY39" fmla="*/ 6162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8876" y="61624"/>
                </a:moveTo>
                <a:lnTo>
                  <a:pt x="128075" y="60932"/>
                </a:lnTo>
                <a:cubicBezTo>
                  <a:pt x="125589" y="59087"/>
                  <a:pt x="122177" y="59065"/>
                  <a:pt x="119668" y="60864"/>
                </a:cubicBezTo>
                <a:lnTo>
                  <a:pt x="118774" y="61624"/>
                </a:lnTo>
                <a:lnTo>
                  <a:pt x="95250" y="85144"/>
                </a:lnTo>
                <a:lnTo>
                  <a:pt x="71726" y="61624"/>
                </a:lnTo>
                <a:lnTo>
                  <a:pt x="70925" y="60932"/>
                </a:lnTo>
                <a:cubicBezTo>
                  <a:pt x="68439" y="59087"/>
                  <a:pt x="65027" y="59065"/>
                  <a:pt x="62518" y="60864"/>
                </a:cubicBezTo>
                <a:lnTo>
                  <a:pt x="61624" y="61624"/>
                </a:lnTo>
                <a:lnTo>
                  <a:pt x="60932" y="62425"/>
                </a:lnTo>
                <a:cubicBezTo>
                  <a:pt x="59087" y="64911"/>
                  <a:pt x="59065" y="68323"/>
                  <a:pt x="60864" y="70832"/>
                </a:cubicBezTo>
                <a:lnTo>
                  <a:pt x="61624" y="71726"/>
                </a:lnTo>
                <a:lnTo>
                  <a:pt x="85144" y="95250"/>
                </a:lnTo>
                <a:lnTo>
                  <a:pt x="61624" y="118774"/>
                </a:lnTo>
                <a:lnTo>
                  <a:pt x="60932" y="119575"/>
                </a:lnTo>
                <a:cubicBezTo>
                  <a:pt x="59087" y="122061"/>
                  <a:pt x="59065" y="125473"/>
                  <a:pt x="60864" y="127982"/>
                </a:cubicBezTo>
                <a:lnTo>
                  <a:pt x="61624" y="128876"/>
                </a:lnTo>
                <a:lnTo>
                  <a:pt x="62425" y="129568"/>
                </a:lnTo>
                <a:cubicBezTo>
                  <a:pt x="64911" y="131413"/>
                  <a:pt x="68323" y="131435"/>
                  <a:pt x="70832" y="129636"/>
                </a:cubicBezTo>
                <a:lnTo>
                  <a:pt x="71726" y="128876"/>
                </a:lnTo>
                <a:lnTo>
                  <a:pt x="95250" y="105356"/>
                </a:lnTo>
                <a:lnTo>
                  <a:pt x="118774" y="128876"/>
                </a:lnTo>
                <a:lnTo>
                  <a:pt x="119575" y="129568"/>
                </a:lnTo>
                <a:cubicBezTo>
                  <a:pt x="122061" y="131413"/>
                  <a:pt x="125473" y="131435"/>
                  <a:pt x="127982" y="129636"/>
                </a:cubicBezTo>
                <a:lnTo>
                  <a:pt x="128876" y="128876"/>
                </a:lnTo>
                <a:lnTo>
                  <a:pt x="129568" y="128075"/>
                </a:lnTo>
                <a:cubicBezTo>
                  <a:pt x="131413" y="125589"/>
                  <a:pt x="131435" y="122177"/>
                  <a:pt x="129636" y="119668"/>
                </a:cubicBezTo>
                <a:lnTo>
                  <a:pt x="128876" y="118774"/>
                </a:lnTo>
                <a:lnTo>
                  <a:pt x="105356" y="95250"/>
                </a:lnTo>
                <a:lnTo>
                  <a:pt x="128876" y="71726"/>
                </a:lnTo>
                <a:lnTo>
                  <a:pt x="129568" y="70925"/>
                </a:lnTo>
                <a:cubicBezTo>
                  <a:pt x="131413" y="68439"/>
                  <a:pt x="131435" y="65027"/>
                  <a:pt x="129636" y="62518"/>
                </a:cubicBezTo>
                <a:lnTo>
                  <a:pt x="128876" y="61624"/>
                </a:lnTo>
                <a:lnTo>
                  <a:pt x="128075" y="60932"/>
                </a:lnTo>
                <a:lnTo>
                  <a:pt x="128876" y="61624"/>
                </a:lnTo>
                <a:close/>
              </a:path>
            </a:pathLst>
          </a:custGeom>
          <a:gradFill flip="none" rotWithShape="1">
            <a:gsLst>
              <a:gs pos="8000">
                <a:srgbClr val="C03BC4"/>
              </a:gs>
              <a:gs pos="95000">
                <a:srgbClr val="F4364C"/>
              </a:gs>
            </a:gsLst>
            <a:path path="circle">
              <a:fillToRect r="100000" b="100000"/>
            </a:path>
            <a:tileRect l="-100000" t="-100000"/>
          </a:gradFill>
          <a:ln w="9525" cap="flat">
            <a:noFill/>
            <a:prstDash val="solid"/>
            <a:miter/>
          </a:ln>
        </p:spPr>
        <p:txBody>
          <a:bodyPr rtlCol="0" anchor="ctr"/>
          <a:lstStyle/>
          <a:p>
            <a:endParaRPr lang="en-US"/>
          </a:p>
        </p:txBody>
      </p:sp>
      <p:sp>
        <p:nvSpPr>
          <p:cNvPr id="154" name="Graphic 66">
            <a:extLst>
              <a:ext uri="{FF2B5EF4-FFF2-40B4-BE49-F238E27FC236}">
                <a16:creationId xmlns:a16="http://schemas.microsoft.com/office/drawing/2014/main" id="{0851462B-684C-9125-F7D7-09510603197A}"/>
              </a:ext>
              <a:ext uri="{C183D7F6-B498-43B3-948B-1728B52AA6E4}">
                <adec:decorative xmlns:adec="http://schemas.microsoft.com/office/drawing/2017/decorative" val="1"/>
              </a:ext>
            </a:extLst>
          </p:cNvPr>
          <p:cNvSpPr>
            <a:spLocks noChangeAspect="1"/>
          </p:cNvSpPr>
          <p:nvPr/>
        </p:nvSpPr>
        <p:spPr>
          <a:xfrm>
            <a:off x="2761242" y="8420049"/>
            <a:ext cx="111600" cy="111600"/>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8876 w 190500"/>
              <a:gd name="connsiteY5" fmla="*/ 61624 h 190500"/>
              <a:gd name="connsiteX6" fmla="*/ 128075 w 190500"/>
              <a:gd name="connsiteY6" fmla="*/ 60932 h 190500"/>
              <a:gd name="connsiteX7" fmla="*/ 119668 w 190500"/>
              <a:gd name="connsiteY7" fmla="*/ 60864 h 190500"/>
              <a:gd name="connsiteX8" fmla="*/ 118774 w 190500"/>
              <a:gd name="connsiteY8" fmla="*/ 61624 h 190500"/>
              <a:gd name="connsiteX9" fmla="*/ 95250 w 190500"/>
              <a:gd name="connsiteY9" fmla="*/ 85144 h 190500"/>
              <a:gd name="connsiteX10" fmla="*/ 71726 w 190500"/>
              <a:gd name="connsiteY10" fmla="*/ 61624 h 190500"/>
              <a:gd name="connsiteX11" fmla="*/ 70925 w 190500"/>
              <a:gd name="connsiteY11" fmla="*/ 60932 h 190500"/>
              <a:gd name="connsiteX12" fmla="*/ 62518 w 190500"/>
              <a:gd name="connsiteY12" fmla="*/ 60864 h 190500"/>
              <a:gd name="connsiteX13" fmla="*/ 61624 w 190500"/>
              <a:gd name="connsiteY13" fmla="*/ 61624 h 190500"/>
              <a:gd name="connsiteX14" fmla="*/ 60932 w 190500"/>
              <a:gd name="connsiteY14" fmla="*/ 62425 h 190500"/>
              <a:gd name="connsiteX15" fmla="*/ 60864 w 190500"/>
              <a:gd name="connsiteY15" fmla="*/ 70832 h 190500"/>
              <a:gd name="connsiteX16" fmla="*/ 61624 w 190500"/>
              <a:gd name="connsiteY16" fmla="*/ 71726 h 190500"/>
              <a:gd name="connsiteX17" fmla="*/ 85144 w 190500"/>
              <a:gd name="connsiteY17" fmla="*/ 95250 h 190500"/>
              <a:gd name="connsiteX18" fmla="*/ 61624 w 190500"/>
              <a:gd name="connsiteY18" fmla="*/ 118774 h 190500"/>
              <a:gd name="connsiteX19" fmla="*/ 60932 w 190500"/>
              <a:gd name="connsiteY19" fmla="*/ 119575 h 190500"/>
              <a:gd name="connsiteX20" fmla="*/ 60864 w 190500"/>
              <a:gd name="connsiteY20" fmla="*/ 127982 h 190500"/>
              <a:gd name="connsiteX21" fmla="*/ 61624 w 190500"/>
              <a:gd name="connsiteY21" fmla="*/ 128876 h 190500"/>
              <a:gd name="connsiteX22" fmla="*/ 62425 w 190500"/>
              <a:gd name="connsiteY22" fmla="*/ 129568 h 190500"/>
              <a:gd name="connsiteX23" fmla="*/ 70832 w 190500"/>
              <a:gd name="connsiteY23" fmla="*/ 129636 h 190500"/>
              <a:gd name="connsiteX24" fmla="*/ 71726 w 190500"/>
              <a:gd name="connsiteY24" fmla="*/ 128876 h 190500"/>
              <a:gd name="connsiteX25" fmla="*/ 95250 w 190500"/>
              <a:gd name="connsiteY25" fmla="*/ 105356 h 190500"/>
              <a:gd name="connsiteX26" fmla="*/ 118774 w 190500"/>
              <a:gd name="connsiteY26" fmla="*/ 128876 h 190500"/>
              <a:gd name="connsiteX27" fmla="*/ 119575 w 190500"/>
              <a:gd name="connsiteY27" fmla="*/ 129568 h 190500"/>
              <a:gd name="connsiteX28" fmla="*/ 127982 w 190500"/>
              <a:gd name="connsiteY28" fmla="*/ 129636 h 190500"/>
              <a:gd name="connsiteX29" fmla="*/ 128876 w 190500"/>
              <a:gd name="connsiteY29" fmla="*/ 128876 h 190500"/>
              <a:gd name="connsiteX30" fmla="*/ 129568 w 190500"/>
              <a:gd name="connsiteY30" fmla="*/ 128075 h 190500"/>
              <a:gd name="connsiteX31" fmla="*/ 129636 w 190500"/>
              <a:gd name="connsiteY31" fmla="*/ 119668 h 190500"/>
              <a:gd name="connsiteX32" fmla="*/ 128876 w 190500"/>
              <a:gd name="connsiteY32" fmla="*/ 118774 h 190500"/>
              <a:gd name="connsiteX33" fmla="*/ 105356 w 190500"/>
              <a:gd name="connsiteY33" fmla="*/ 95250 h 190500"/>
              <a:gd name="connsiteX34" fmla="*/ 128876 w 190500"/>
              <a:gd name="connsiteY34" fmla="*/ 71726 h 190500"/>
              <a:gd name="connsiteX35" fmla="*/ 129568 w 190500"/>
              <a:gd name="connsiteY35" fmla="*/ 70925 h 190500"/>
              <a:gd name="connsiteX36" fmla="*/ 129636 w 190500"/>
              <a:gd name="connsiteY36" fmla="*/ 62518 h 190500"/>
              <a:gd name="connsiteX37" fmla="*/ 128876 w 190500"/>
              <a:gd name="connsiteY37" fmla="*/ 61624 h 190500"/>
              <a:gd name="connsiteX38" fmla="*/ 128075 w 190500"/>
              <a:gd name="connsiteY38" fmla="*/ 60932 h 190500"/>
              <a:gd name="connsiteX39" fmla="*/ 128876 w 190500"/>
              <a:gd name="connsiteY39" fmla="*/ 6162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8876" y="61624"/>
                </a:moveTo>
                <a:lnTo>
                  <a:pt x="128075" y="60932"/>
                </a:lnTo>
                <a:cubicBezTo>
                  <a:pt x="125589" y="59087"/>
                  <a:pt x="122177" y="59065"/>
                  <a:pt x="119668" y="60864"/>
                </a:cubicBezTo>
                <a:lnTo>
                  <a:pt x="118774" y="61624"/>
                </a:lnTo>
                <a:lnTo>
                  <a:pt x="95250" y="85144"/>
                </a:lnTo>
                <a:lnTo>
                  <a:pt x="71726" y="61624"/>
                </a:lnTo>
                <a:lnTo>
                  <a:pt x="70925" y="60932"/>
                </a:lnTo>
                <a:cubicBezTo>
                  <a:pt x="68439" y="59087"/>
                  <a:pt x="65027" y="59065"/>
                  <a:pt x="62518" y="60864"/>
                </a:cubicBezTo>
                <a:lnTo>
                  <a:pt x="61624" y="61624"/>
                </a:lnTo>
                <a:lnTo>
                  <a:pt x="60932" y="62425"/>
                </a:lnTo>
                <a:cubicBezTo>
                  <a:pt x="59087" y="64911"/>
                  <a:pt x="59065" y="68323"/>
                  <a:pt x="60864" y="70832"/>
                </a:cubicBezTo>
                <a:lnTo>
                  <a:pt x="61624" y="71726"/>
                </a:lnTo>
                <a:lnTo>
                  <a:pt x="85144" y="95250"/>
                </a:lnTo>
                <a:lnTo>
                  <a:pt x="61624" y="118774"/>
                </a:lnTo>
                <a:lnTo>
                  <a:pt x="60932" y="119575"/>
                </a:lnTo>
                <a:cubicBezTo>
                  <a:pt x="59087" y="122061"/>
                  <a:pt x="59065" y="125473"/>
                  <a:pt x="60864" y="127982"/>
                </a:cubicBezTo>
                <a:lnTo>
                  <a:pt x="61624" y="128876"/>
                </a:lnTo>
                <a:lnTo>
                  <a:pt x="62425" y="129568"/>
                </a:lnTo>
                <a:cubicBezTo>
                  <a:pt x="64911" y="131413"/>
                  <a:pt x="68323" y="131435"/>
                  <a:pt x="70832" y="129636"/>
                </a:cubicBezTo>
                <a:lnTo>
                  <a:pt x="71726" y="128876"/>
                </a:lnTo>
                <a:lnTo>
                  <a:pt x="95250" y="105356"/>
                </a:lnTo>
                <a:lnTo>
                  <a:pt x="118774" y="128876"/>
                </a:lnTo>
                <a:lnTo>
                  <a:pt x="119575" y="129568"/>
                </a:lnTo>
                <a:cubicBezTo>
                  <a:pt x="122061" y="131413"/>
                  <a:pt x="125473" y="131435"/>
                  <a:pt x="127982" y="129636"/>
                </a:cubicBezTo>
                <a:lnTo>
                  <a:pt x="128876" y="128876"/>
                </a:lnTo>
                <a:lnTo>
                  <a:pt x="129568" y="128075"/>
                </a:lnTo>
                <a:cubicBezTo>
                  <a:pt x="131413" y="125589"/>
                  <a:pt x="131435" y="122177"/>
                  <a:pt x="129636" y="119668"/>
                </a:cubicBezTo>
                <a:lnTo>
                  <a:pt x="128876" y="118774"/>
                </a:lnTo>
                <a:lnTo>
                  <a:pt x="105356" y="95250"/>
                </a:lnTo>
                <a:lnTo>
                  <a:pt x="128876" y="71726"/>
                </a:lnTo>
                <a:lnTo>
                  <a:pt x="129568" y="70925"/>
                </a:lnTo>
                <a:cubicBezTo>
                  <a:pt x="131413" y="68439"/>
                  <a:pt x="131435" y="65027"/>
                  <a:pt x="129636" y="62518"/>
                </a:cubicBezTo>
                <a:lnTo>
                  <a:pt x="128876" y="61624"/>
                </a:lnTo>
                <a:lnTo>
                  <a:pt x="128075" y="60932"/>
                </a:lnTo>
                <a:lnTo>
                  <a:pt x="128876" y="61624"/>
                </a:lnTo>
                <a:close/>
              </a:path>
            </a:pathLst>
          </a:custGeom>
          <a:gradFill flip="none" rotWithShape="1">
            <a:gsLst>
              <a:gs pos="8000">
                <a:srgbClr val="C03BC4"/>
              </a:gs>
              <a:gs pos="95000">
                <a:srgbClr val="F4364C"/>
              </a:gs>
            </a:gsLst>
            <a:path path="circle">
              <a:fillToRect r="100000" b="100000"/>
            </a:path>
            <a:tileRect l="-100000" t="-100000"/>
          </a:gradFill>
          <a:ln w="9525" cap="flat">
            <a:noFill/>
            <a:prstDash val="solid"/>
            <a:miter/>
          </a:ln>
        </p:spPr>
        <p:txBody>
          <a:bodyPr rtlCol="0" anchor="ctr"/>
          <a:lstStyle/>
          <a:p>
            <a:endParaRPr lang="en-US"/>
          </a:p>
        </p:txBody>
      </p:sp>
      <p:sp>
        <p:nvSpPr>
          <p:cNvPr id="155" name="Graphic 66">
            <a:extLst>
              <a:ext uri="{FF2B5EF4-FFF2-40B4-BE49-F238E27FC236}">
                <a16:creationId xmlns:a16="http://schemas.microsoft.com/office/drawing/2014/main" id="{E91C7B46-33BE-50C8-21B7-05FFA048EE91}"/>
              </a:ext>
              <a:ext uri="{C183D7F6-B498-43B3-948B-1728B52AA6E4}">
                <adec:decorative xmlns:adec="http://schemas.microsoft.com/office/drawing/2017/decorative" val="1"/>
              </a:ext>
            </a:extLst>
          </p:cNvPr>
          <p:cNvSpPr>
            <a:spLocks noChangeAspect="1"/>
          </p:cNvSpPr>
          <p:nvPr/>
        </p:nvSpPr>
        <p:spPr>
          <a:xfrm>
            <a:off x="5036471" y="7744623"/>
            <a:ext cx="111600" cy="111600"/>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8876 w 190500"/>
              <a:gd name="connsiteY5" fmla="*/ 61624 h 190500"/>
              <a:gd name="connsiteX6" fmla="*/ 128075 w 190500"/>
              <a:gd name="connsiteY6" fmla="*/ 60932 h 190500"/>
              <a:gd name="connsiteX7" fmla="*/ 119668 w 190500"/>
              <a:gd name="connsiteY7" fmla="*/ 60864 h 190500"/>
              <a:gd name="connsiteX8" fmla="*/ 118774 w 190500"/>
              <a:gd name="connsiteY8" fmla="*/ 61624 h 190500"/>
              <a:gd name="connsiteX9" fmla="*/ 95250 w 190500"/>
              <a:gd name="connsiteY9" fmla="*/ 85144 h 190500"/>
              <a:gd name="connsiteX10" fmla="*/ 71726 w 190500"/>
              <a:gd name="connsiteY10" fmla="*/ 61624 h 190500"/>
              <a:gd name="connsiteX11" fmla="*/ 70925 w 190500"/>
              <a:gd name="connsiteY11" fmla="*/ 60932 h 190500"/>
              <a:gd name="connsiteX12" fmla="*/ 62518 w 190500"/>
              <a:gd name="connsiteY12" fmla="*/ 60864 h 190500"/>
              <a:gd name="connsiteX13" fmla="*/ 61624 w 190500"/>
              <a:gd name="connsiteY13" fmla="*/ 61624 h 190500"/>
              <a:gd name="connsiteX14" fmla="*/ 60932 w 190500"/>
              <a:gd name="connsiteY14" fmla="*/ 62425 h 190500"/>
              <a:gd name="connsiteX15" fmla="*/ 60864 w 190500"/>
              <a:gd name="connsiteY15" fmla="*/ 70832 h 190500"/>
              <a:gd name="connsiteX16" fmla="*/ 61624 w 190500"/>
              <a:gd name="connsiteY16" fmla="*/ 71726 h 190500"/>
              <a:gd name="connsiteX17" fmla="*/ 85144 w 190500"/>
              <a:gd name="connsiteY17" fmla="*/ 95250 h 190500"/>
              <a:gd name="connsiteX18" fmla="*/ 61624 w 190500"/>
              <a:gd name="connsiteY18" fmla="*/ 118774 h 190500"/>
              <a:gd name="connsiteX19" fmla="*/ 60932 w 190500"/>
              <a:gd name="connsiteY19" fmla="*/ 119575 h 190500"/>
              <a:gd name="connsiteX20" fmla="*/ 60864 w 190500"/>
              <a:gd name="connsiteY20" fmla="*/ 127982 h 190500"/>
              <a:gd name="connsiteX21" fmla="*/ 61624 w 190500"/>
              <a:gd name="connsiteY21" fmla="*/ 128876 h 190500"/>
              <a:gd name="connsiteX22" fmla="*/ 62425 w 190500"/>
              <a:gd name="connsiteY22" fmla="*/ 129568 h 190500"/>
              <a:gd name="connsiteX23" fmla="*/ 70832 w 190500"/>
              <a:gd name="connsiteY23" fmla="*/ 129636 h 190500"/>
              <a:gd name="connsiteX24" fmla="*/ 71726 w 190500"/>
              <a:gd name="connsiteY24" fmla="*/ 128876 h 190500"/>
              <a:gd name="connsiteX25" fmla="*/ 95250 w 190500"/>
              <a:gd name="connsiteY25" fmla="*/ 105356 h 190500"/>
              <a:gd name="connsiteX26" fmla="*/ 118774 w 190500"/>
              <a:gd name="connsiteY26" fmla="*/ 128876 h 190500"/>
              <a:gd name="connsiteX27" fmla="*/ 119575 w 190500"/>
              <a:gd name="connsiteY27" fmla="*/ 129568 h 190500"/>
              <a:gd name="connsiteX28" fmla="*/ 127982 w 190500"/>
              <a:gd name="connsiteY28" fmla="*/ 129636 h 190500"/>
              <a:gd name="connsiteX29" fmla="*/ 128876 w 190500"/>
              <a:gd name="connsiteY29" fmla="*/ 128876 h 190500"/>
              <a:gd name="connsiteX30" fmla="*/ 129568 w 190500"/>
              <a:gd name="connsiteY30" fmla="*/ 128075 h 190500"/>
              <a:gd name="connsiteX31" fmla="*/ 129636 w 190500"/>
              <a:gd name="connsiteY31" fmla="*/ 119668 h 190500"/>
              <a:gd name="connsiteX32" fmla="*/ 128876 w 190500"/>
              <a:gd name="connsiteY32" fmla="*/ 118774 h 190500"/>
              <a:gd name="connsiteX33" fmla="*/ 105356 w 190500"/>
              <a:gd name="connsiteY33" fmla="*/ 95250 h 190500"/>
              <a:gd name="connsiteX34" fmla="*/ 128876 w 190500"/>
              <a:gd name="connsiteY34" fmla="*/ 71726 h 190500"/>
              <a:gd name="connsiteX35" fmla="*/ 129568 w 190500"/>
              <a:gd name="connsiteY35" fmla="*/ 70925 h 190500"/>
              <a:gd name="connsiteX36" fmla="*/ 129636 w 190500"/>
              <a:gd name="connsiteY36" fmla="*/ 62518 h 190500"/>
              <a:gd name="connsiteX37" fmla="*/ 128876 w 190500"/>
              <a:gd name="connsiteY37" fmla="*/ 61624 h 190500"/>
              <a:gd name="connsiteX38" fmla="*/ 128075 w 190500"/>
              <a:gd name="connsiteY38" fmla="*/ 60932 h 190500"/>
              <a:gd name="connsiteX39" fmla="*/ 128876 w 190500"/>
              <a:gd name="connsiteY39" fmla="*/ 6162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8876" y="61624"/>
                </a:moveTo>
                <a:lnTo>
                  <a:pt x="128075" y="60932"/>
                </a:lnTo>
                <a:cubicBezTo>
                  <a:pt x="125589" y="59087"/>
                  <a:pt x="122177" y="59065"/>
                  <a:pt x="119668" y="60864"/>
                </a:cubicBezTo>
                <a:lnTo>
                  <a:pt x="118774" y="61624"/>
                </a:lnTo>
                <a:lnTo>
                  <a:pt x="95250" y="85144"/>
                </a:lnTo>
                <a:lnTo>
                  <a:pt x="71726" y="61624"/>
                </a:lnTo>
                <a:lnTo>
                  <a:pt x="70925" y="60932"/>
                </a:lnTo>
                <a:cubicBezTo>
                  <a:pt x="68439" y="59087"/>
                  <a:pt x="65027" y="59065"/>
                  <a:pt x="62518" y="60864"/>
                </a:cubicBezTo>
                <a:lnTo>
                  <a:pt x="61624" y="61624"/>
                </a:lnTo>
                <a:lnTo>
                  <a:pt x="60932" y="62425"/>
                </a:lnTo>
                <a:cubicBezTo>
                  <a:pt x="59087" y="64911"/>
                  <a:pt x="59065" y="68323"/>
                  <a:pt x="60864" y="70832"/>
                </a:cubicBezTo>
                <a:lnTo>
                  <a:pt x="61624" y="71726"/>
                </a:lnTo>
                <a:lnTo>
                  <a:pt x="85144" y="95250"/>
                </a:lnTo>
                <a:lnTo>
                  <a:pt x="61624" y="118774"/>
                </a:lnTo>
                <a:lnTo>
                  <a:pt x="60932" y="119575"/>
                </a:lnTo>
                <a:cubicBezTo>
                  <a:pt x="59087" y="122061"/>
                  <a:pt x="59065" y="125473"/>
                  <a:pt x="60864" y="127982"/>
                </a:cubicBezTo>
                <a:lnTo>
                  <a:pt x="61624" y="128876"/>
                </a:lnTo>
                <a:lnTo>
                  <a:pt x="62425" y="129568"/>
                </a:lnTo>
                <a:cubicBezTo>
                  <a:pt x="64911" y="131413"/>
                  <a:pt x="68323" y="131435"/>
                  <a:pt x="70832" y="129636"/>
                </a:cubicBezTo>
                <a:lnTo>
                  <a:pt x="71726" y="128876"/>
                </a:lnTo>
                <a:lnTo>
                  <a:pt x="95250" y="105356"/>
                </a:lnTo>
                <a:lnTo>
                  <a:pt x="118774" y="128876"/>
                </a:lnTo>
                <a:lnTo>
                  <a:pt x="119575" y="129568"/>
                </a:lnTo>
                <a:cubicBezTo>
                  <a:pt x="122061" y="131413"/>
                  <a:pt x="125473" y="131435"/>
                  <a:pt x="127982" y="129636"/>
                </a:cubicBezTo>
                <a:lnTo>
                  <a:pt x="128876" y="128876"/>
                </a:lnTo>
                <a:lnTo>
                  <a:pt x="129568" y="128075"/>
                </a:lnTo>
                <a:cubicBezTo>
                  <a:pt x="131413" y="125589"/>
                  <a:pt x="131435" y="122177"/>
                  <a:pt x="129636" y="119668"/>
                </a:cubicBezTo>
                <a:lnTo>
                  <a:pt x="128876" y="118774"/>
                </a:lnTo>
                <a:lnTo>
                  <a:pt x="105356" y="95250"/>
                </a:lnTo>
                <a:lnTo>
                  <a:pt x="128876" y="71726"/>
                </a:lnTo>
                <a:lnTo>
                  <a:pt x="129568" y="70925"/>
                </a:lnTo>
                <a:cubicBezTo>
                  <a:pt x="131413" y="68439"/>
                  <a:pt x="131435" y="65027"/>
                  <a:pt x="129636" y="62518"/>
                </a:cubicBezTo>
                <a:lnTo>
                  <a:pt x="128876" y="61624"/>
                </a:lnTo>
                <a:lnTo>
                  <a:pt x="128075" y="60932"/>
                </a:lnTo>
                <a:lnTo>
                  <a:pt x="128876" y="61624"/>
                </a:lnTo>
                <a:close/>
              </a:path>
            </a:pathLst>
          </a:custGeom>
          <a:gradFill flip="none" rotWithShape="1">
            <a:gsLst>
              <a:gs pos="8000">
                <a:srgbClr val="C03BC4"/>
              </a:gs>
              <a:gs pos="95000">
                <a:srgbClr val="F4364C"/>
              </a:gs>
            </a:gsLst>
            <a:path path="circle">
              <a:fillToRect r="100000" b="100000"/>
            </a:path>
            <a:tileRect l="-100000" t="-100000"/>
          </a:gradFill>
          <a:ln w="9525" cap="flat">
            <a:noFill/>
            <a:prstDash val="solid"/>
            <a:miter/>
          </a:ln>
        </p:spPr>
        <p:txBody>
          <a:bodyPr rtlCol="0" anchor="ctr"/>
          <a:lstStyle/>
          <a:p>
            <a:endParaRPr lang="en-US"/>
          </a:p>
        </p:txBody>
      </p:sp>
      <p:sp>
        <p:nvSpPr>
          <p:cNvPr id="152" name="Graphic 66">
            <a:extLst>
              <a:ext uri="{FF2B5EF4-FFF2-40B4-BE49-F238E27FC236}">
                <a16:creationId xmlns:a16="http://schemas.microsoft.com/office/drawing/2014/main" id="{C197416D-7395-BC5C-1544-DC1BC2D6A890}"/>
              </a:ext>
              <a:ext uri="{C183D7F6-B498-43B3-948B-1728B52AA6E4}">
                <adec:decorative xmlns:adec="http://schemas.microsoft.com/office/drawing/2017/decorative" val="1"/>
              </a:ext>
            </a:extLst>
          </p:cNvPr>
          <p:cNvSpPr>
            <a:spLocks noChangeAspect="1"/>
          </p:cNvSpPr>
          <p:nvPr/>
        </p:nvSpPr>
        <p:spPr>
          <a:xfrm>
            <a:off x="545183" y="8319228"/>
            <a:ext cx="111600" cy="111600"/>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8876 w 190500"/>
              <a:gd name="connsiteY5" fmla="*/ 61624 h 190500"/>
              <a:gd name="connsiteX6" fmla="*/ 128075 w 190500"/>
              <a:gd name="connsiteY6" fmla="*/ 60932 h 190500"/>
              <a:gd name="connsiteX7" fmla="*/ 119668 w 190500"/>
              <a:gd name="connsiteY7" fmla="*/ 60864 h 190500"/>
              <a:gd name="connsiteX8" fmla="*/ 118774 w 190500"/>
              <a:gd name="connsiteY8" fmla="*/ 61624 h 190500"/>
              <a:gd name="connsiteX9" fmla="*/ 95250 w 190500"/>
              <a:gd name="connsiteY9" fmla="*/ 85144 h 190500"/>
              <a:gd name="connsiteX10" fmla="*/ 71726 w 190500"/>
              <a:gd name="connsiteY10" fmla="*/ 61624 h 190500"/>
              <a:gd name="connsiteX11" fmla="*/ 70925 w 190500"/>
              <a:gd name="connsiteY11" fmla="*/ 60932 h 190500"/>
              <a:gd name="connsiteX12" fmla="*/ 62518 w 190500"/>
              <a:gd name="connsiteY12" fmla="*/ 60864 h 190500"/>
              <a:gd name="connsiteX13" fmla="*/ 61624 w 190500"/>
              <a:gd name="connsiteY13" fmla="*/ 61624 h 190500"/>
              <a:gd name="connsiteX14" fmla="*/ 60932 w 190500"/>
              <a:gd name="connsiteY14" fmla="*/ 62425 h 190500"/>
              <a:gd name="connsiteX15" fmla="*/ 60864 w 190500"/>
              <a:gd name="connsiteY15" fmla="*/ 70832 h 190500"/>
              <a:gd name="connsiteX16" fmla="*/ 61624 w 190500"/>
              <a:gd name="connsiteY16" fmla="*/ 71726 h 190500"/>
              <a:gd name="connsiteX17" fmla="*/ 85144 w 190500"/>
              <a:gd name="connsiteY17" fmla="*/ 95250 h 190500"/>
              <a:gd name="connsiteX18" fmla="*/ 61624 w 190500"/>
              <a:gd name="connsiteY18" fmla="*/ 118774 h 190500"/>
              <a:gd name="connsiteX19" fmla="*/ 60932 w 190500"/>
              <a:gd name="connsiteY19" fmla="*/ 119575 h 190500"/>
              <a:gd name="connsiteX20" fmla="*/ 60864 w 190500"/>
              <a:gd name="connsiteY20" fmla="*/ 127982 h 190500"/>
              <a:gd name="connsiteX21" fmla="*/ 61624 w 190500"/>
              <a:gd name="connsiteY21" fmla="*/ 128876 h 190500"/>
              <a:gd name="connsiteX22" fmla="*/ 62425 w 190500"/>
              <a:gd name="connsiteY22" fmla="*/ 129568 h 190500"/>
              <a:gd name="connsiteX23" fmla="*/ 70832 w 190500"/>
              <a:gd name="connsiteY23" fmla="*/ 129636 h 190500"/>
              <a:gd name="connsiteX24" fmla="*/ 71726 w 190500"/>
              <a:gd name="connsiteY24" fmla="*/ 128876 h 190500"/>
              <a:gd name="connsiteX25" fmla="*/ 95250 w 190500"/>
              <a:gd name="connsiteY25" fmla="*/ 105356 h 190500"/>
              <a:gd name="connsiteX26" fmla="*/ 118774 w 190500"/>
              <a:gd name="connsiteY26" fmla="*/ 128876 h 190500"/>
              <a:gd name="connsiteX27" fmla="*/ 119575 w 190500"/>
              <a:gd name="connsiteY27" fmla="*/ 129568 h 190500"/>
              <a:gd name="connsiteX28" fmla="*/ 127982 w 190500"/>
              <a:gd name="connsiteY28" fmla="*/ 129636 h 190500"/>
              <a:gd name="connsiteX29" fmla="*/ 128876 w 190500"/>
              <a:gd name="connsiteY29" fmla="*/ 128876 h 190500"/>
              <a:gd name="connsiteX30" fmla="*/ 129568 w 190500"/>
              <a:gd name="connsiteY30" fmla="*/ 128075 h 190500"/>
              <a:gd name="connsiteX31" fmla="*/ 129636 w 190500"/>
              <a:gd name="connsiteY31" fmla="*/ 119668 h 190500"/>
              <a:gd name="connsiteX32" fmla="*/ 128876 w 190500"/>
              <a:gd name="connsiteY32" fmla="*/ 118774 h 190500"/>
              <a:gd name="connsiteX33" fmla="*/ 105356 w 190500"/>
              <a:gd name="connsiteY33" fmla="*/ 95250 h 190500"/>
              <a:gd name="connsiteX34" fmla="*/ 128876 w 190500"/>
              <a:gd name="connsiteY34" fmla="*/ 71726 h 190500"/>
              <a:gd name="connsiteX35" fmla="*/ 129568 w 190500"/>
              <a:gd name="connsiteY35" fmla="*/ 70925 h 190500"/>
              <a:gd name="connsiteX36" fmla="*/ 129636 w 190500"/>
              <a:gd name="connsiteY36" fmla="*/ 62518 h 190500"/>
              <a:gd name="connsiteX37" fmla="*/ 128876 w 190500"/>
              <a:gd name="connsiteY37" fmla="*/ 61624 h 190500"/>
              <a:gd name="connsiteX38" fmla="*/ 128075 w 190500"/>
              <a:gd name="connsiteY38" fmla="*/ 60932 h 190500"/>
              <a:gd name="connsiteX39" fmla="*/ 128876 w 190500"/>
              <a:gd name="connsiteY39" fmla="*/ 6162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8876" y="61624"/>
                </a:moveTo>
                <a:lnTo>
                  <a:pt x="128075" y="60932"/>
                </a:lnTo>
                <a:cubicBezTo>
                  <a:pt x="125589" y="59087"/>
                  <a:pt x="122177" y="59065"/>
                  <a:pt x="119668" y="60864"/>
                </a:cubicBezTo>
                <a:lnTo>
                  <a:pt x="118774" y="61624"/>
                </a:lnTo>
                <a:lnTo>
                  <a:pt x="95250" y="85144"/>
                </a:lnTo>
                <a:lnTo>
                  <a:pt x="71726" y="61624"/>
                </a:lnTo>
                <a:lnTo>
                  <a:pt x="70925" y="60932"/>
                </a:lnTo>
                <a:cubicBezTo>
                  <a:pt x="68439" y="59087"/>
                  <a:pt x="65027" y="59065"/>
                  <a:pt x="62518" y="60864"/>
                </a:cubicBezTo>
                <a:lnTo>
                  <a:pt x="61624" y="61624"/>
                </a:lnTo>
                <a:lnTo>
                  <a:pt x="60932" y="62425"/>
                </a:lnTo>
                <a:cubicBezTo>
                  <a:pt x="59087" y="64911"/>
                  <a:pt x="59065" y="68323"/>
                  <a:pt x="60864" y="70832"/>
                </a:cubicBezTo>
                <a:lnTo>
                  <a:pt x="61624" y="71726"/>
                </a:lnTo>
                <a:lnTo>
                  <a:pt x="85144" y="95250"/>
                </a:lnTo>
                <a:lnTo>
                  <a:pt x="61624" y="118774"/>
                </a:lnTo>
                <a:lnTo>
                  <a:pt x="60932" y="119575"/>
                </a:lnTo>
                <a:cubicBezTo>
                  <a:pt x="59087" y="122061"/>
                  <a:pt x="59065" y="125473"/>
                  <a:pt x="60864" y="127982"/>
                </a:cubicBezTo>
                <a:lnTo>
                  <a:pt x="61624" y="128876"/>
                </a:lnTo>
                <a:lnTo>
                  <a:pt x="62425" y="129568"/>
                </a:lnTo>
                <a:cubicBezTo>
                  <a:pt x="64911" y="131413"/>
                  <a:pt x="68323" y="131435"/>
                  <a:pt x="70832" y="129636"/>
                </a:cubicBezTo>
                <a:lnTo>
                  <a:pt x="71726" y="128876"/>
                </a:lnTo>
                <a:lnTo>
                  <a:pt x="95250" y="105356"/>
                </a:lnTo>
                <a:lnTo>
                  <a:pt x="118774" y="128876"/>
                </a:lnTo>
                <a:lnTo>
                  <a:pt x="119575" y="129568"/>
                </a:lnTo>
                <a:cubicBezTo>
                  <a:pt x="122061" y="131413"/>
                  <a:pt x="125473" y="131435"/>
                  <a:pt x="127982" y="129636"/>
                </a:cubicBezTo>
                <a:lnTo>
                  <a:pt x="128876" y="128876"/>
                </a:lnTo>
                <a:lnTo>
                  <a:pt x="129568" y="128075"/>
                </a:lnTo>
                <a:cubicBezTo>
                  <a:pt x="131413" y="125589"/>
                  <a:pt x="131435" y="122177"/>
                  <a:pt x="129636" y="119668"/>
                </a:cubicBezTo>
                <a:lnTo>
                  <a:pt x="128876" y="118774"/>
                </a:lnTo>
                <a:lnTo>
                  <a:pt x="105356" y="95250"/>
                </a:lnTo>
                <a:lnTo>
                  <a:pt x="128876" y="71726"/>
                </a:lnTo>
                <a:lnTo>
                  <a:pt x="129568" y="70925"/>
                </a:lnTo>
                <a:cubicBezTo>
                  <a:pt x="131413" y="68439"/>
                  <a:pt x="131435" y="65027"/>
                  <a:pt x="129636" y="62518"/>
                </a:cubicBezTo>
                <a:lnTo>
                  <a:pt x="128876" y="61624"/>
                </a:lnTo>
                <a:lnTo>
                  <a:pt x="128075" y="60932"/>
                </a:lnTo>
                <a:lnTo>
                  <a:pt x="128876" y="61624"/>
                </a:lnTo>
                <a:close/>
              </a:path>
            </a:pathLst>
          </a:custGeom>
          <a:gradFill flip="none" rotWithShape="1">
            <a:gsLst>
              <a:gs pos="8000">
                <a:srgbClr val="C03BC4"/>
              </a:gs>
              <a:gs pos="95000">
                <a:srgbClr val="F4364C"/>
              </a:gs>
            </a:gsLst>
            <a:path path="circle">
              <a:fillToRect r="100000" b="100000"/>
            </a:path>
            <a:tileRect l="-100000" t="-100000"/>
          </a:gradFill>
          <a:ln w="9525" cap="flat">
            <a:noFill/>
            <a:prstDash val="solid"/>
            <a:miter/>
          </a:ln>
        </p:spPr>
        <p:txBody>
          <a:bodyPr rtlCol="0" anchor="ctr"/>
          <a:lstStyle/>
          <a:p>
            <a:endParaRPr lang="en-US"/>
          </a:p>
        </p:txBody>
      </p:sp>
      <p:sp>
        <p:nvSpPr>
          <p:cNvPr id="5" name="Title 1">
            <a:extLst>
              <a:ext uri="{FF2B5EF4-FFF2-40B4-BE49-F238E27FC236}">
                <a16:creationId xmlns:a16="http://schemas.microsoft.com/office/drawing/2014/main" id="{6E335F5E-DB57-E4E4-8D77-C8BD136EB4C1}"/>
              </a:ext>
            </a:extLst>
          </p:cNvPr>
          <p:cNvSpPr>
            <a:spLocks noGrp="1"/>
          </p:cNvSpPr>
          <p:nvPr>
            <p:ph type="title" idx="4294967295"/>
          </p:nvPr>
        </p:nvSpPr>
        <p:spPr>
          <a:xfrm>
            <a:off x="457200" y="1042416"/>
            <a:ext cx="6703695" cy="369332"/>
          </a:xfrm>
        </p:spPr>
        <p:txBody>
          <a:bodyPr lIns="0" tIns="0" rIns="0" bIns="0">
            <a:spAutoFit/>
          </a:bodyPr>
          <a:lstStyle/>
          <a:p>
            <a:r>
              <a:rPr lang="en-US" sz="2400">
                <a:gradFill>
                  <a:gsLst>
                    <a:gs pos="0">
                      <a:srgbClr val="0078D4"/>
                    </a:gs>
                    <a:gs pos="50000">
                      <a:srgbClr val="8661C5"/>
                    </a:gs>
                    <a:gs pos="99000">
                      <a:srgbClr val="C73ECC"/>
                    </a:gs>
                  </a:gsLst>
                  <a:lin ang="2700000" scaled="0"/>
                </a:gradFill>
              </a:rPr>
              <a:t>Prompt guidance</a:t>
            </a:r>
          </a:p>
        </p:txBody>
      </p:sp>
      <p:sp>
        <p:nvSpPr>
          <p:cNvPr id="6" name="Content Placeholder 2">
            <a:extLst>
              <a:ext uri="{FF2B5EF4-FFF2-40B4-BE49-F238E27FC236}">
                <a16:creationId xmlns:a16="http://schemas.microsoft.com/office/drawing/2014/main" id="{0045236C-E00D-13F1-1DA8-2CC89A3837D6}"/>
              </a:ext>
            </a:extLst>
          </p:cNvPr>
          <p:cNvSpPr>
            <a:spLocks noGrp="1"/>
          </p:cNvSpPr>
          <p:nvPr>
            <p:ph idx="4294967295"/>
          </p:nvPr>
        </p:nvSpPr>
        <p:spPr>
          <a:xfrm>
            <a:off x="457201" y="1545336"/>
            <a:ext cx="2444684" cy="2017668"/>
          </a:xfrm>
        </p:spPr>
        <p:txBody>
          <a:bodyPr wrap="square" lIns="0" tIns="0" rIns="0" bIns="0">
            <a:spAutoFit/>
          </a:bodyPr>
          <a:lstStyle/>
          <a:p>
            <a:pPr marL="0" indent="0">
              <a:lnSpc>
                <a:spcPct val="110000"/>
              </a:lnSpc>
              <a:buNone/>
            </a:pPr>
            <a:r>
              <a:rPr lang="en-US" sz="1200"/>
              <a:t>Prompts are how you have a conversation with Copilot. Use plain, clear language and provide context like you would with an assistant—prompts are like instructions you provide to Copilot. For the best responses, focus on these four key elements when phrasing your Copilot prompts: </a:t>
            </a:r>
            <a:r>
              <a:rPr lang="en-US" sz="1200" b="1"/>
              <a:t>context</a:t>
            </a:r>
            <a:r>
              <a:rPr lang="en-US" sz="1200"/>
              <a:t>, </a:t>
            </a:r>
            <a:r>
              <a:rPr lang="en-US" sz="1200" b="1"/>
              <a:t>goal</a:t>
            </a:r>
            <a:r>
              <a:rPr lang="en-US" sz="1200"/>
              <a:t>, </a:t>
            </a:r>
            <a:r>
              <a:rPr lang="en-US" sz="1200" b="1"/>
              <a:t>source</a:t>
            </a:r>
            <a:r>
              <a:rPr lang="en-US" sz="1200"/>
              <a:t>, and </a:t>
            </a:r>
            <a:r>
              <a:rPr lang="en-US" sz="1200" b="1"/>
              <a:t>expectations</a:t>
            </a:r>
            <a:r>
              <a:rPr lang="en-US" sz="1200"/>
              <a:t>. </a:t>
            </a:r>
          </a:p>
        </p:txBody>
      </p:sp>
      <p:sp>
        <p:nvSpPr>
          <p:cNvPr id="24" name="Rounded Rectangle 23">
            <a:extLst>
              <a:ext uri="{FF2B5EF4-FFF2-40B4-BE49-F238E27FC236}">
                <a16:creationId xmlns:a16="http://schemas.microsoft.com/office/drawing/2014/main" id="{034B67D4-948F-9611-A46C-7D7E36DC197B}"/>
              </a:ext>
            </a:extLst>
          </p:cNvPr>
          <p:cNvSpPr/>
          <p:nvPr/>
        </p:nvSpPr>
        <p:spPr bwMode="auto">
          <a:xfrm>
            <a:off x="3516502" y="1114377"/>
            <a:ext cx="919190" cy="208854"/>
          </a:xfrm>
          <a:prstGeom prst="roundRect">
            <a:avLst>
              <a:gd name="adj" fmla="val 50000"/>
            </a:avLst>
          </a:prstGeom>
          <a:solidFill>
            <a:srgbClr val="FFFFFF"/>
          </a:solidFill>
          <a:ln w="15875">
            <a:solidFill>
              <a:srgbClr val="0078D3"/>
            </a:solid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CA" sz="1000" b="1">
                <a:solidFill>
                  <a:srgbClr val="0078D3"/>
                </a:solidFill>
                <a:latin typeface="+mj-lt"/>
                <a:cs typeface="Segoe UI Semibold" panose="020B0502040204020203" pitchFamily="34" charset="0"/>
              </a:rPr>
              <a:t>Context</a:t>
            </a:r>
          </a:p>
        </p:txBody>
      </p:sp>
      <p:sp>
        <p:nvSpPr>
          <p:cNvPr id="25" name="TextBox 24">
            <a:extLst>
              <a:ext uri="{FF2B5EF4-FFF2-40B4-BE49-F238E27FC236}">
                <a16:creationId xmlns:a16="http://schemas.microsoft.com/office/drawing/2014/main" id="{B6CA03EC-787E-90E0-938D-26CC6D8C221B}"/>
              </a:ext>
            </a:extLst>
          </p:cNvPr>
          <p:cNvSpPr txBox="1"/>
          <p:nvPr/>
        </p:nvSpPr>
        <p:spPr>
          <a:xfrm>
            <a:off x="3790847" y="1349325"/>
            <a:ext cx="1011430" cy="307777"/>
          </a:xfrm>
          <a:prstGeom prst="rect">
            <a:avLst/>
          </a:prstGeom>
          <a:noFill/>
        </p:spPr>
        <p:txBody>
          <a:bodyPr wrap="square" lIns="0" rIns="0" rtlCol="0">
            <a:spAutoFit/>
          </a:bodyPr>
          <a:lstStyle/>
          <a:p>
            <a:r>
              <a:rPr lang="en-US" sz="700" b="1">
                <a:cs typeface="Segoe UI Semibold" panose="020B0502040204020203" pitchFamily="34" charset="0"/>
              </a:rPr>
              <a:t>Why</a:t>
            </a:r>
            <a:r>
              <a:rPr lang="en-US" sz="700">
                <a:cs typeface="Segoe UI" panose="020B0502040204020203" pitchFamily="34" charset="0"/>
              </a:rPr>
              <a:t> do you need it and who is involved?</a:t>
            </a:r>
          </a:p>
        </p:txBody>
      </p:sp>
      <p:sp>
        <p:nvSpPr>
          <p:cNvPr id="26" name="Rounded Rectangle 25">
            <a:extLst>
              <a:ext uri="{FF2B5EF4-FFF2-40B4-BE49-F238E27FC236}">
                <a16:creationId xmlns:a16="http://schemas.microsoft.com/office/drawing/2014/main" id="{7F076CDC-6F17-8A0A-8D67-C1349526009B}"/>
              </a:ext>
            </a:extLst>
          </p:cNvPr>
          <p:cNvSpPr/>
          <p:nvPr/>
        </p:nvSpPr>
        <p:spPr bwMode="auto">
          <a:xfrm>
            <a:off x="5416848" y="1114377"/>
            <a:ext cx="919106" cy="208854"/>
          </a:xfrm>
          <a:prstGeom prst="roundRect">
            <a:avLst>
              <a:gd name="adj" fmla="val 50000"/>
            </a:avLst>
          </a:prstGeom>
          <a:solidFill>
            <a:srgbClr val="FFFFFF"/>
          </a:solidFill>
          <a:ln w="15875">
            <a:solidFill>
              <a:srgbClr val="008800"/>
            </a:solid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CA" sz="1000" b="1">
                <a:solidFill>
                  <a:srgbClr val="008800"/>
                </a:solidFill>
                <a:latin typeface="+mj-lt"/>
                <a:cs typeface="Segoe UI Semibold" panose="020B0502040204020203" pitchFamily="34" charset="0"/>
              </a:rPr>
              <a:t>Goal</a:t>
            </a:r>
          </a:p>
        </p:txBody>
      </p:sp>
      <p:sp>
        <p:nvSpPr>
          <p:cNvPr id="33" name="TextBox 32">
            <a:extLst>
              <a:ext uri="{FF2B5EF4-FFF2-40B4-BE49-F238E27FC236}">
                <a16:creationId xmlns:a16="http://schemas.microsoft.com/office/drawing/2014/main" id="{07DF9099-C518-1EAF-6159-A349E7FF7A36}"/>
              </a:ext>
            </a:extLst>
          </p:cNvPr>
          <p:cNvSpPr txBox="1"/>
          <p:nvPr/>
        </p:nvSpPr>
        <p:spPr>
          <a:xfrm>
            <a:off x="5711253" y="1349325"/>
            <a:ext cx="1042084" cy="307777"/>
          </a:xfrm>
          <a:prstGeom prst="rect">
            <a:avLst/>
          </a:prstGeom>
          <a:noFill/>
        </p:spPr>
        <p:txBody>
          <a:bodyPr wrap="square" lIns="0" tIns="45720" rIns="0" bIns="45720" rtlCol="0" anchor="t">
            <a:spAutoFit/>
          </a:bodyPr>
          <a:lstStyle/>
          <a:p>
            <a:r>
              <a:rPr lang="en-US" sz="700" b="1">
                <a:cs typeface="Segoe UI Semibold"/>
              </a:rPr>
              <a:t>What</a:t>
            </a:r>
            <a:r>
              <a:rPr lang="en-US" sz="700">
                <a:cs typeface="Segoe UI"/>
              </a:rPr>
              <a:t> response do you want from Copilot.</a:t>
            </a:r>
          </a:p>
        </p:txBody>
      </p:sp>
      <p:sp>
        <p:nvSpPr>
          <p:cNvPr id="38" name="TextBox 37">
            <a:extLst>
              <a:ext uri="{FF2B5EF4-FFF2-40B4-BE49-F238E27FC236}">
                <a16:creationId xmlns:a16="http://schemas.microsoft.com/office/drawing/2014/main" id="{3783A83C-D1EF-BD28-1EC8-A84A8785FAB3}"/>
              </a:ext>
            </a:extLst>
          </p:cNvPr>
          <p:cNvSpPr txBox="1"/>
          <p:nvPr/>
        </p:nvSpPr>
        <p:spPr>
          <a:xfrm>
            <a:off x="3516502" y="1899849"/>
            <a:ext cx="3869413" cy="738664"/>
          </a:xfrm>
          <a:prstGeom prst="rect">
            <a:avLst/>
          </a:prstGeom>
          <a:noFill/>
        </p:spPr>
        <p:txBody>
          <a:bodyPr wrap="square" lIns="0" tIns="45720" rIns="91440" bIns="45720" rtlCol="0" anchor="t">
            <a:spAutoFit/>
          </a:bodyPr>
          <a:lstStyle/>
          <a:p>
            <a:r>
              <a:rPr lang="en-US" sz="1050" b="1" dirty="0">
                <a:solidFill>
                  <a:srgbClr val="0078D4"/>
                </a:solidFill>
                <a:latin typeface="+mj-lt"/>
                <a:cs typeface="Segoe UI Semibold"/>
              </a:rPr>
              <a:t>I work in marketing and focus on competitor research. </a:t>
            </a:r>
            <a:r>
              <a:rPr lang="en-US" sz="1050" b="1" dirty="0">
                <a:solidFill>
                  <a:srgbClr val="008800"/>
                </a:solidFill>
                <a:latin typeface="+mj-lt"/>
                <a:cs typeface="Segoe UI Semibold"/>
              </a:rPr>
              <a:t>Give me a concise summary of recent news about [company name]. </a:t>
            </a:r>
            <a:r>
              <a:rPr lang="en-US" sz="1050" b="1" dirty="0">
                <a:solidFill>
                  <a:srgbClr val="C03BC4"/>
                </a:solidFill>
                <a:latin typeface="+mj-lt"/>
                <a:cs typeface="Segoe UI Semibold"/>
              </a:rPr>
              <a:t>Focus on web articles from the last 2 months. </a:t>
            </a:r>
            <a:r>
              <a:rPr lang="en-US" sz="1050" b="1" dirty="0">
                <a:solidFill>
                  <a:srgbClr val="DB3500"/>
                </a:solidFill>
                <a:latin typeface="+mj-lt"/>
                <a:cs typeface="Segoe UI Semibold"/>
              </a:rPr>
              <a:t>Provide the answer in two to three paragraphs and use a business tone.</a:t>
            </a:r>
          </a:p>
        </p:txBody>
      </p:sp>
      <p:sp>
        <p:nvSpPr>
          <p:cNvPr id="35" name="TextBox 34">
            <a:extLst>
              <a:ext uri="{FF2B5EF4-FFF2-40B4-BE49-F238E27FC236}">
                <a16:creationId xmlns:a16="http://schemas.microsoft.com/office/drawing/2014/main" id="{23A65B56-E004-E2FE-0D9A-6BB7420B8F94}"/>
              </a:ext>
            </a:extLst>
          </p:cNvPr>
          <p:cNvSpPr txBox="1"/>
          <p:nvPr/>
        </p:nvSpPr>
        <p:spPr>
          <a:xfrm>
            <a:off x="3770128" y="2959792"/>
            <a:ext cx="1417308" cy="307777"/>
          </a:xfrm>
          <a:prstGeom prst="rect">
            <a:avLst/>
          </a:prstGeom>
          <a:noFill/>
        </p:spPr>
        <p:txBody>
          <a:bodyPr wrap="square" lIns="0" rIns="0" rtlCol="0">
            <a:spAutoFit/>
          </a:bodyPr>
          <a:lstStyle/>
          <a:p>
            <a:r>
              <a:rPr lang="en-US" sz="700" b="1" dirty="0">
                <a:cs typeface="Segoe UI Semibold" panose="020B0502040204020203" pitchFamily="34" charset="0"/>
              </a:rPr>
              <a:t>Which</a:t>
            </a:r>
            <a:r>
              <a:rPr lang="en-US" sz="700" dirty="0">
                <a:cs typeface="Segoe UI" panose="020B0502040204020203" pitchFamily="34" charset="0"/>
              </a:rPr>
              <a:t> information sources or samples should Copilot use?</a:t>
            </a:r>
          </a:p>
        </p:txBody>
      </p:sp>
      <p:sp>
        <p:nvSpPr>
          <p:cNvPr id="34" name="Rounded Rectangle 33">
            <a:extLst>
              <a:ext uri="{FF2B5EF4-FFF2-40B4-BE49-F238E27FC236}">
                <a16:creationId xmlns:a16="http://schemas.microsoft.com/office/drawing/2014/main" id="{34ED5CEB-27D4-5D50-4C3E-41CE14C9CFD7}"/>
              </a:ext>
            </a:extLst>
          </p:cNvPr>
          <p:cNvSpPr/>
          <p:nvPr/>
        </p:nvSpPr>
        <p:spPr bwMode="auto">
          <a:xfrm>
            <a:off x="3516585" y="3273509"/>
            <a:ext cx="919106" cy="208854"/>
          </a:xfrm>
          <a:prstGeom prst="roundRect">
            <a:avLst>
              <a:gd name="adj" fmla="val 50000"/>
            </a:avLst>
          </a:prstGeom>
          <a:solidFill>
            <a:srgbClr val="FFFFFF"/>
          </a:solidFill>
          <a:ln w="15875">
            <a:solidFill>
              <a:srgbClr val="C03BC4"/>
            </a:solid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CA" sz="1000" b="1">
                <a:solidFill>
                  <a:srgbClr val="C03BC4"/>
                </a:solidFill>
                <a:latin typeface="+mj-lt"/>
                <a:cs typeface="Segoe UI Semibold" panose="020B0502040204020203" pitchFamily="34" charset="0"/>
              </a:rPr>
              <a:t>Source</a:t>
            </a:r>
          </a:p>
        </p:txBody>
      </p:sp>
      <p:sp>
        <p:nvSpPr>
          <p:cNvPr id="37" name="TextBox 36">
            <a:extLst>
              <a:ext uri="{FF2B5EF4-FFF2-40B4-BE49-F238E27FC236}">
                <a16:creationId xmlns:a16="http://schemas.microsoft.com/office/drawing/2014/main" id="{964F98E6-8AD2-599B-1D47-7C49C743CAC7}"/>
              </a:ext>
            </a:extLst>
          </p:cNvPr>
          <p:cNvSpPr txBox="1"/>
          <p:nvPr/>
        </p:nvSpPr>
        <p:spPr>
          <a:xfrm>
            <a:off x="5711253" y="2959792"/>
            <a:ext cx="1315530" cy="307777"/>
          </a:xfrm>
          <a:prstGeom prst="rect">
            <a:avLst/>
          </a:prstGeom>
          <a:noFill/>
        </p:spPr>
        <p:txBody>
          <a:bodyPr wrap="square" lIns="0" rIns="0" rtlCol="0">
            <a:spAutoFit/>
          </a:bodyPr>
          <a:lstStyle/>
          <a:p>
            <a:r>
              <a:rPr lang="en-US" sz="700" b="1">
                <a:cs typeface="Segoe UI Semibold" panose="020B0502040204020203" pitchFamily="34" charset="0"/>
              </a:rPr>
              <a:t>How</a:t>
            </a:r>
            <a:r>
              <a:rPr lang="en-US" sz="700">
                <a:cs typeface="Segoe UI" panose="020B0502040204020203" pitchFamily="34" charset="0"/>
              </a:rPr>
              <a:t> should Copilot respond to best meet your expectations?</a:t>
            </a:r>
          </a:p>
        </p:txBody>
      </p:sp>
      <p:sp>
        <p:nvSpPr>
          <p:cNvPr id="36" name="Rounded Rectangle 35">
            <a:extLst>
              <a:ext uri="{FF2B5EF4-FFF2-40B4-BE49-F238E27FC236}">
                <a16:creationId xmlns:a16="http://schemas.microsoft.com/office/drawing/2014/main" id="{5B41DFB4-5D2B-C6FB-8872-58A8E03222DB}"/>
              </a:ext>
            </a:extLst>
          </p:cNvPr>
          <p:cNvSpPr/>
          <p:nvPr/>
        </p:nvSpPr>
        <p:spPr bwMode="auto">
          <a:xfrm>
            <a:off x="5416848" y="3273509"/>
            <a:ext cx="919106" cy="208854"/>
          </a:xfrm>
          <a:prstGeom prst="roundRect">
            <a:avLst>
              <a:gd name="adj" fmla="val 50000"/>
            </a:avLst>
          </a:prstGeom>
          <a:solidFill>
            <a:srgbClr val="FFFFFF"/>
          </a:solidFill>
          <a:ln w="15875">
            <a:solidFill>
              <a:srgbClr val="DB3500"/>
            </a:solid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CA" sz="1000" b="1">
                <a:solidFill>
                  <a:srgbClr val="DB3500"/>
                </a:solidFill>
                <a:latin typeface="+mj-lt"/>
                <a:cs typeface="Segoe UI Semibold" panose="020B0502040204020203" pitchFamily="34" charset="0"/>
              </a:rPr>
              <a:t>Expectations</a:t>
            </a:r>
          </a:p>
        </p:txBody>
      </p:sp>
      <p:sp>
        <p:nvSpPr>
          <p:cNvPr id="3" name="TextBox 2">
            <a:extLst>
              <a:ext uri="{FF2B5EF4-FFF2-40B4-BE49-F238E27FC236}">
                <a16:creationId xmlns:a16="http://schemas.microsoft.com/office/drawing/2014/main" id="{625444A4-822F-1A0F-5D61-4F4C252A2A8F}"/>
              </a:ext>
            </a:extLst>
          </p:cNvPr>
          <p:cNvSpPr txBox="1"/>
          <p:nvPr/>
        </p:nvSpPr>
        <p:spPr>
          <a:xfrm>
            <a:off x="457200" y="3957239"/>
            <a:ext cx="6945402" cy="1200200"/>
          </a:xfrm>
          <a:prstGeom prst="rect">
            <a:avLst/>
          </a:prstGeom>
          <a:noFill/>
        </p:spPr>
        <p:txBody>
          <a:bodyPr wrap="square" lIns="0" tIns="0" rIns="0" bIns="0" rtlCol="0">
            <a:spAutoFit/>
          </a:bodyPr>
          <a:lstStyle/>
          <a:p>
            <a:r>
              <a:rPr lang="en-US" sz="1600" b="1" dirty="0">
                <a:latin typeface="Segoe Sans Display" pitchFamily="2" charset="0"/>
                <a:cs typeface="Segoe Sans Display" pitchFamily="2" charset="0"/>
              </a:rPr>
              <a:t>Do’s and don’ts</a:t>
            </a:r>
          </a:p>
          <a:p>
            <a:endParaRPr lang="en-US" sz="1000" dirty="0">
              <a:latin typeface="Segoe Sans Display" pitchFamily="2" charset="0"/>
              <a:cs typeface="Segoe Sans Display" pitchFamily="2" charset="0"/>
            </a:endParaRPr>
          </a:p>
          <a:p>
            <a:pPr>
              <a:lnSpc>
                <a:spcPct val="110000"/>
              </a:lnSpc>
            </a:pPr>
            <a:r>
              <a:rPr lang="en-US" sz="1200" dirty="0">
                <a:latin typeface="Segoe Sans Display" pitchFamily="2" charset="0"/>
                <a:cs typeface="Segoe Sans Display" pitchFamily="2" charset="0"/>
              </a:rPr>
              <a:t>Most Copilot users generally receive the desired responses. However, as with any AI technology, there are occasions when the answer may not be what you expected. Artificial Intelligence is inherently unpredictable and does not always provide the anticipated outcomes. Get the most out of Copilot</a:t>
            </a:r>
            <a:br>
              <a:rPr lang="en-US" sz="1200" dirty="0">
                <a:latin typeface="Segoe Sans Display" pitchFamily="2" charset="0"/>
                <a:cs typeface="Segoe Sans Display" pitchFamily="2" charset="0"/>
              </a:rPr>
            </a:br>
            <a:r>
              <a:rPr lang="en-US" sz="1200" dirty="0">
                <a:latin typeface="Segoe Sans Display" pitchFamily="2" charset="0"/>
                <a:cs typeface="Segoe Sans Display" pitchFamily="2" charset="0"/>
              </a:rPr>
              <a:t>and avoid common pitfalls by learning what to do and what not to do when writing prompts: </a:t>
            </a:r>
          </a:p>
        </p:txBody>
      </p:sp>
      <p:sp>
        <p:nvSpPr>
          <p:cNvPr id="27" name="Rectangle: Rounded Corners 9">
            <a:hlinkClick r:id="rId3" action="ppaction://hlinksldjump"/>
            <a:extLst>
              <a:ext uri="{FF2B5EF4-FFF2-40B4-BE49-F238E27FC236}">
                <a16:creationId xmlns:a16="http://schemas.microsoft.com/office/drawing/2014/main" id="{2BE25B86-FDFA-6A18-B747-43D3CBCEF3BE}"/>
              </a:ext>
              <a:ext uri="{C183D7F6-B498-43B3-948B-1728B52AA6E4}">
                <adec:decorative xmlns:adec="http://schemas.microsoft.com/office/drawing/2017/decorative" val="1"/>
              </a:ext>
            </a:extLst>
          </p:cNvPr>
          <p:cNvSpPr>
            <a:spLocks noChangeArrowheads="1"/>
          </p:cNvSpPr>
          <p:nvPr/>
        </p:nvSpPr>
        <p:spPr bwMode="auto">
          <a:xfrm>
            <a:off x="368436"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Table of contents</a:t>
            </a:r>
          </a:p>
        </p:txBody>
      </p:sp>
      <p:sp>
        <p:nvSpPr>
          <p:cNvPr id="28" name="Rectangle: Rounded Corners 9">
            <a:hlinkClick r:id="rId4" action="ppaction://hlinksldjump"/>
            <a:extLst>
              <a:ext uri="{FF2B5EF4-FFF2-40B4-BE49-F238E27FC236}">
                <a16:creationId xmlns:a16="http://schemas.microsoft.com/office/drawing/2014/main" id="{EED96C67-AC5B-B5AC-A232-47E87406854F}"/>
              </a:ext>
              <a:ext uri="{C183D7F6-B498-43B3-948B-1728B52AA6E4}">
                <adec:decorative xmlns:adec="http://schemas.microsoft.com/office/drawing/2017/decorative" val="1"/>
              </a:ext>
            </a:extLst>
          </p:cNvPr>
          <p:cNvSpPr>
            <a:spLocks noChangeArrowheads="1"/>
          </p:cNvSpPr>
          <p:nvPr/>
        </p:nvSpPr>
        <p:spPr bwMode="auto">
          <a:xfrm>
            <a:off x="1556205"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Getting started</a:t>
            </a:r>
          </a:p>
        </p:txBody>
      </p:sp>
      <p:sp>
        <p:nvSpPr>
          <p:cNvPr id="29" name="Rectangle: Rounded Corners 9">
            <a:hlinkClick r:id="rId5" action="ppaction://hlinksldjump"/>
            <a:extLst>
              <a:ext uri="{FF2B5EF4-FFF2-40B4-BE49-F238E27FC236}">
                <a16:creationId xmlns:a16="http://schemas.microsoft.com/office/drawing/2014/main" id="{4887F50C-0657-C48E-1172-A4F045BB3BE1}"/>
              </a:ext>
              <a:ext uri="{C183D7F6-B498-43B3-948B-1728B52AA6E4}">
                <adec:decorative xmlns:adec="http://schemas.microsoft.com/office/drawing/2017/decorative" val="1"/>
              </a:ext>
            </a:extLst>
          </p:cNvPr>
          <p:cNvSpPr>
            <a:spLocks noChangeArrowheads="1"/>
          </p:cNvSpPr>
          <p:nvPr/>
        </p:nvSpPr>
        <p:spPr bwMode="auto">
          <a:xfrm>
            <a:off x="2743973"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0" tIns="45720" rIns="0" bIns="45720" numCol="1" anchor="ctr" anchorCtr="0" compatLnSpc="1">
            <a:prstTxWarp prst="textNoShape">
              <a:avLst/>
            </a:prstTxWarp>
          </a:bodyPr>
          <a:lstStyle/>
          <a:p>
            <a:pPr algn="ctr"/>
            <a:r>
              <a:rPr lang="en-US" sz="1000">
                <a:solidFill>
                  <a:srgbClr val="944897"/>
                </a:solidFill>
                <a:latin typeface="+mj-lt"/>
              </a:rPr>
              <a:t>Microsoft 365 Copilot</a:t>
            </a:r>
          </a:p>
        </p:txBody>
      </p:sp>
      <p:sp>
        <p:nvSpPr>
          <p:cNvPr id="30" name="Rectangle: Rounded Corners 9">
            <a:hlinkClick r:id="rId6" action="ppaction://hlinksldjump"/>
            <a:extLst>
              <a:ext uri="{FF2B5EF4-FFF2-40B4-BE49-F238E27FC236}">
                <a16:creationId xmlns:a16="http://schemas.microsoft.com/office/drawing/2014/main" id="{EC0F5259-DAB4-0BBC-5F66-7F9807D7001E}"/>
              </a:ext>
              <a:ext uri="{C183D7F6-B498-43B3-948B-1728B52AA6E4}">
                <adec:decorative xmlns:adec="http://schemas.microsoft.com/office/drawing/2017/decorative" val="1"/>
              </a:ext>
            </a:extLst>
          </p:cNvPr>
          <p:cNvSpPr>
            <a:spLocks noChangeArrowheads="1"/>
          </p:cNvSpPr>
          <p:nvPr/>
        </p:nvSpPr>
        <p:spPr bwMode="auto">
          <a:xfrm>
            <a:off x="3931737"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Copilot</a:t>
            </a:r>
            <a:br>
              <a:rPr lang="en-US" sz="1000">
                <a:solidFill>
                  <a:srgbClr val="944897"/>
                </a:solidFill>
                <a:latin typeface="+mj-lt"/>
              </a:rPr>
            </a:br>
            <a:r>
              <a:rPr lang="en-US" sz="1000">
                <a:solidFill>
                  <a:srgbClr val="944897"/>
                </a:solidFill>
                <a:latin typeface="+mj-lt"/>
              </a:rPr>
              <a:t>Chat</a:t>
            </a:r>
          </a:p>
        </p:txBody>
      </p:sp>
      <p:sp>
        <p:nvSpPr>
          <p:cNvPr id="31" name="Rectangle: Rounded Corners 9">
            <a:hlinkClick r:id="rId7" action="ppaction://hlinksldjump"/>
            <a:extLst>
              <a:ext uri="{FF2B5EF4-FFF2-40B4-BE49-F238E27FC236}">
                <a16:creationId xmlns:a16="http://schemas.microsoft.com/office/drawing/2014/main" id="{60A2543B-53AA-2459-4908-3FE7F54222C9}"/>
              </a:ext>
              <a:ext uri="{C183D7F6-B498-43B3-948B-1728B52AA6E4}">
                <adec:decorative xmlns:adec="http://schemas.microsoft.com/office/drawing/2017/decorative" val="1"/>
              </a:ext>
            </a:extLst>
          </p:cNvPr>
          <p:cNvSpPr>
            <a:spLocks noChangeArrowheads="1"/>
          </p:cNvSpPr>
          <p:nvPr/>
        </p:nvSpPr>
        <p:spPr bwMode="auto">
          <a:xfrm>
            <a:off x="5119504" y="300812"/>
            <a:ext cx="1096691" cy="445089"/>
          </a:xfrm>
          <a:prstGeom prst="roundRect">
            <a:avLst>
              <a:gd name="adj" fmla="val 50000"/>
            </a:avLst>
          </a:prstGeom>
          <a:solidFill>
            <a:srgbClr val="F5E4F6"/>
          </a:soli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944897"/>
                </a:solidFill>
                <a:latin typeface="+mj-lt"/>
              </a:rPr>
              <a:t>Evaluation rubric</a:t>
            </a:r>
          </a:p>
        </p:txBody>
      </p:sp>
      <p:sp>
        <p:nvSpPr>
          <p:cNvPr id="32" name="Rectangle: Rounded Corners 9">
            <a:hlinkClick r:id="rId8" action="ppaction://hlinksldjump"/>
            <a:extLst>
              <a:ext uri="{FF2B5EF4-FFF2-40B4-BE49-F238E27FC236}">
                <a16:creationId xmlns:a16="http://schemas.microsoft.com/office/drawing/2014/main" id="{C23EF007-CFE0-49A5-DBF4-8ED5CBCC8A10}"/>
              </a:ext>
              <a:ext uri="{C183D7F6-B498-43B3-948B-1728B52AA6E4}">
                <adec:decorative xmlns:adec="http://schemas.microsoft.com/office/drawing/2017/decorative" val="1"/>
              </a:ext>
            </a:extLst>
          </p:cNvPr>
          <p:cNvSpPr>
            <a:spLocks noChangeArrowheads="1"/>
          </p:cNvSpPr>
          <p:nvPr/>
        </p:nvSpPr>
        <p:spPr bwMode="auto">
          <a:xfrm>
            <a:off x="6307273" y="300812"/>
            <a:ext cx="1096691" cy="445089"/>
          </a:xfrm>
          <a:prstGeom prst="roundRect">
            <a:avLst>
              <a:gd name="adj" fmla="val 50000"/>
            </a:avLst>
          </a:prstGeom>
          <a:gradFill>
            <a:gsLst>
              <a:gs pos="0">
                <a:srgbClr val="0078D4"/>
              </a:gs>
              <a:gs pos="100000">
                <a:srgbClr val="8661C5"/>
              </a:gs>
            </a:gsLst>
            <a:lin ang="2700000" scaled="0"/>
          </a:gradFill>
          <a:ln w="25400">
            <a:solidFill>
              <a:srgbClr val="FFFCF9"/>
            </a:solidFill>
            <a:miter lim="800000"/>
            <a:headEnd/>
            <a:tailEnd/>
          </a:ln>
        </p:spPr>
        <p:txBody>
          <a:bodyPr vert="horz" wrap="square" lIns="91440" tIns="45720" rIns="91440" bIns="45720" numCol="1" anchor="ctr" anchorCtr="0" compatLnSpc="1">
            <a:prstTxWarp prst="textNoShape">
              <a:avLst/>
            </a:prstTxWarp>
          </a:bodyPr>
          <a:lstStyle/>
          <a:p>
            <a:pPr algn="ctr"/>
            <a:r>
              <a:rPr lang="en-US" sz="1000">
                <a:solidFill>
                  <a:srgbClr val="FFFFFF"/>
                </a:solidFill>
                <a:latin typeface="+mj-lt"/>
              </a:rPr>
              <a:t>Prompt guidance</a:t>
            </a:r>
          </a:p>
        </p:txBody>
      </p:sp>
      <p:grpSp>
        <p:nvGrpSpPr>
          <p:cNvPr id="8" name="Group 7">
            <a:extLst>
              <a:ext uri="{FF2B5EF4-FFF2-40B4-BE49-F238E27FC236}">
                <a16:creationId xmlns:a16="http://schemas.microsoft.com/office/drawing/2014/main" id="{2F1C0E4D-B779-3971-683D-96280E7E0DB9}"/>
              </a:ext>
              <a:ext uri="{C183D7F6-B498-43B3-948B-1728B52AA6E4}">
                <adec:decorative xmlns:adec="http://schemas.microsoft.com/office/drawing/2017/decorative" val="1"/>
              </a:ext>
            </a:extLst>
          </p:cNvPr>
          <p:cNvGrpSpPr/>
          <p:nvPr/>
        </p:nvGrpSpPr>
        <p:grpSpPr>
          <a:xfrm>
            <a:off x="3303333" y="2346812"/>
            <a:ext cx="369293" cy="892176"/>
            <a:chOff x="240449" y="5083523"/>
            <a:chExt cx="614816" cy="1678387"/>
          </a:xfrm>
        </p:grpSpPr>
        <p:sp>
          <p:nvSpPr>
            <p:cNvPr id="9" name="Arc 8">
              <a:extLst>
                <a:ext uri="{FF2B5EF4-FFF2-40B4-BE49-F238E27FC236}">
                  <a16:creationId xmlns:a16="http://schemas.microsoft.com/office/drawing/2014/main" id="{8EE4A464-6ABC-6393-BDD3-827E0785B5B5}"/>
                </a:ext>
              </a:extLst>
            </p:cNvPr>
            <p:cNvSpPr/>
            <p:nvPr/>
          </p:nvSpPr>
          <p:spPr>
            <a:xfrm flipH="1" flipV="1">
              <a:off x="240450" y="5934841"/>
              <a:ext cx="318247" cy="320400"/>
            </a:xfrm>
            <a:prstGeom prst="arc">
              <a:avLst>
                <a:gd name="adj1" fmla="val 15962854"/>
                <a:gd name="adj2" fmla="val 21075271"/>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10" name="Straight Arrow Connector 9">
              <a:extLst>
                <a:ext uri="{FF2B5EF4-FFF2-40B4-BE49-F238E27FC236}">
                  <a16:creationId xmlns:a16="http://schemas.microsoft.com/office/drawing/2014/main" id="{394EC752-F02C-2645-E53F-63BA9EF48FB5}"/>
                </a:ext>
              </a:extLst>
            </p:cNvPr>
            <p:cNvCxnSpPr>
              <a:cxnSpLocks/>
              <a:stCxn id="9" idx="2"/>
              <a:endCxn id="16" idx="0"/>
            </p:cNvCxnSpPr>
            <p:nvPr/>
          </p:nvCxnSpPr>
          <p:spPr>
            <a:xfrm flipH="1" flipV="1">
              <a:off x="240502" y="5238561"/>
              <a:ext cx="2268" cy="883737"/>
            </a:xfrm>
            <a:prstGeom prst="straightConnector1">
              <a:avLst/>
            </a:prstGeom>
            <a:ln w="12700">
              <a:solidFill>
                <a:srgbClr val="C2C2C2"/>
              </a:solidFill>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2674D21-ADAC-5E42-93CE-2FECE78C1578}"/>
                </a:ext>
              </a:extLst>
            </p:cNvPr>
            <p:cNvCxnSpPr>
              <a:cxnSpLocks/>
              <a:endCxn id="12" idx="0"/>
            </p:cNvCxnSpPr>
            <p:nvPr/>
          </p:nvCxnSpPr>
          <p:spPr>
            <a:xfrm>
              <a:off x="410615" y="6254516"/>
              <a:ext cx="271015" cy="667"/>
            </a:xfrm>
            <a:prstGeom prst="line">
              <a:avLst/>
            </a:prstGeom>
            <a:ln w="12700">
              <a:solidFill>
                <a:srgbClr val="C2C2C2"/>
              </a:solidFill>
            </a:ln>
          </p:spPr>
          <p:style>
            <a:lnRef idx="1">
              <a:schemeClr val="accent1"/>
            </a:lnRef>
            <a:fillRef idx="0">
              <a:schemeClr val="accent1"/>
            </a:fillRef>
            <a:effectRef idx="0">
              <a:schemeClr val="accent1"/>
            </a:effectRef>
            <a:fontRef idx="minor">
              <a:schemeClr val="tx1"/>
            </a:fontRef>
          </p:style>
        </p:cxnSp>
        <p:sp>
          <p:nvSpPr>
            <p:cNvPr id="12" name="Arc 11">
              <a:extLst>
                <a:ext uri="{FF2B5EF4-FFF2-40B4-BE49-F238E27FC236}">
                  <a16:creationId xmlns:a16="http://schemas.microsoft.com/office/drawing/2014/main" id="{C5D9254D-FA6D-BFC7-0071-E9636FE7A03B}"/>
                </a:ext>
              </a:extLst>
            </p:cNvPr>
            <p:cNvSpPr/>
            <p:nvPr/>
          </p:nvSpPr>
          <p:spPr>
            <a:xfrm rot="10800000" flipH="1" flipV="1">
              <a:off x="537017" y="6254517"/>
              <a:ext cx="318247" cy="320400"/>
            </a:xfrm>
            <a:prstGeom prst="arc">
              <a:avLst>
                <a:gd name="adj1" fmla="val 15847894"/>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13" name="Straight Connector 12">
              <a:extLst>
                <a:ext uri="{FF2B5EF4-FFF2-40B4-BE49-F238E27FC236}">
                  <a16:creationId xmlns:a16="http://schemas.microsoft.com/office/drawing/2014/main" id="{8CDF9C17-B805-E3A0-B853-25737D33C692}"/>
                </a:ext>
              </a:extLst>
            </p:cNvPr>
            <p:cNvCxnSpPr>
              <a:cxnSpLocks/>
            </p:cNvCxnSpPr>
            <p:nvPr/>
          </p:nvCxnSpPr>
          <p:spPr>
            <a:xfrm flipV="1">
              <a:off x="855265" y="6407966"/>
              <a:ext cx="0" cy="353944"/>
            </a:xfrm>
            <a:prstGeom prst="line">
              <a:avLst/>
            </a:prstGeom>
            <a:ln w="12700">
              <a:gradFill flip="none" rotWithShape="1">
                <a:gsLst>
                  <a:gs pos="0">
                    <a:srgbClr val="C2C2C2"/>
                  </a:gs>
                  <a:gs pos="90000">
                    <a:schemeClr val="bg1">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7E01DD1-E89B-B3C6-B012-1C3682140E83}"/>
                </a:ext>
              </a:extLst>
            </p:cNvPr>
            <p:cNvCxnSpPr>
              <a:cxnSpLocks/>
            </p:cNvCxnSpPr>
            <p:nvPr/>
          </p:nvCxnSpPr>
          <p:spPr>
            <a:xfrm flipV="1">
              <a:off x="371779" y="5083523"/>
              <a:ext cx="154429" cy="326"/>
            </a:xfrm>
            <a:prstGeom prst="straightConnector1">
              <a:avLst/>
            </a:prstGeom>
            <a:ln w="12700">
              <a:solidFill>
                <a:srgbClr val="C2C2C2"/>
              </a:solidFill>
              <a:tailEnd type="arrow"/>
            </a:ln>
          </p:spPr>
          <p:style>
            <a:lnRef idx="1">
              <a:schemeClr val="accent1"/>
            </a:lnRef>
            <a:fillRef idx="0">
              <a:schemeClr val="accent1"/>
            </a:fillRef>
            <a:effectRef idx="0">
              <a:schemeClr val="accent1"/>
            </a:effectRef>
            <a:fontRef idx="minor">
              <a:schemeClr val="tx1"/>
            </a:fontRef>
          </p:style>
        </p:cxnSp>
        <p:sp>
          <p:nvSpPr>
            <p:cNvPr id="16" name="Arc 15">
              <a:extLst>
                <a:ext uri="{FF2B5EF4-FFF2-40B4-BE49-F238E27FC236}">
                  <a16:creationId xmlns:a16="http://schemas.microsoft.com/office/drawing/2014/main" id="{170849F8-4887-B854-52F9-38137A2AE74B}"/>
                </a:ext>
              </a:extLst>
            </p:cNvPr>
            <p:cNvSpPr/>
            <p:nvPr/>
          </p:nvSpPr>
          <p:spPr>
            <a:xfrm rot="5400000" flipH="1" flipV="1">
              <a:off x="241525" y="5082448"/>
              <a:ext cx="318247" cy="320400"/>
            </a:xfrm>
            <a:prstGeom prst="arc">
              <a:avLst>
                <a:gd name="adj1" fmla="val 16277629"/>
                <a:gd name="adj2" fmla="val 2137862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grpSp>
      <p:grpSp>
        <p:nvGrpSpPr>
          <p:cNvPr id="17" name="Group 16">
            <a:extLst>
              <a:ext uri="{FF2B5EF4-FFF2-40B4-BE49-F238E27FC236}">
                <a16:creationId xmlns:a16="http://schemas.microsoft.com/office/drawing/2014/main" id="{9233D4A8-96E6-CB9D-7EF3-5928E3EC3118}"/>
              </a:ext>
              <a:ext uri="{C183D7F6-B498-43B3-948B-1728B52AA6E4}">
                <adec:decorative xmlns:adec="http://schemas.microsoft.com/office/drawing/2017/decorative" val="1"/>
              </a:ext>
            </a:extLst>
          </p:cNvPr>
          <p:cNvGrpSpPr/>
          <p:nvPr/>
        </p:nvGrpSpPr>
        <p:grpSpPr>
          <a:xfrm>
            <a:off x="3692355" y="1375527"/>
            <a:ext cx="1004037" cy="527690"/>
            <a:chOff x="853618" y="3177016"/>
            <a:chExt cx="1671567" cy="992704"/>
          </a:xfrm>
        </p:grpSpPr>
        <p:sp>
          <p:nvSpPr>
            <p:cNvPr id="18" name="Arc 17">
              <a:extLst>
                <a:ext uri="{FF2B5EF4-FFF2-40B4-BE49-F238E27FC236}">
                  <a16:creationId xmlns:a16="http://schemas.microsoft.com/office/drawing/2014/main" id="{2764C551-F7F2-4C39-B368-0DC91D09AD1F}"/>
                </a:ext>
              </a:extLst>
            </p:cNvPr>
            <p:cNvSpPr/>
            <p:nvPr/>
          </p:nvSpPr>
          <p:spPr>
            <a:xfrm>
              <a:off x="2206938" y="3687963"/>
              <a:ext cx="318247" cy="320400"/>
            </a:xfrm>
            <a:prstGeom prst="arc">
              <a:avLst>
                <a:gd name="adj1" fmla="val 15898458"/>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19" name="Straight Arrow Connector 18">
              <a:extLst>
                <a:ext uri="{FF2B5EF4-FFF2-40B4-BE49-F238E27FC236}">
                  <a16:creationId xmlns:a16="http://schemas.microsoft.com/office/drawing/2014/main" id="{D84FC37C-4A37-28E0-C5A0-DDBE47151896}"/>
                </a:ext>
              </a:extLst>
            </p:cNvPr>
            <p:cNvCxnSpPr>
              <a:cxnSpLocks/>
              <a:stCxn id="18" idx="2"/>
            </p:cNvCxnSpPr>
            <p:nvPr/>
          </p:nvCxnSpPr>
          <p:spPr>
            <a:xfrm>
              <a:off x="2525044" y="3841412"/>
              <a:ext cx="141" cy="328308"/>
            </a:xfrm>
            <a:prstGeom prst="straightConnector1">
              <a:avLst/>
            </a:prstGeom>
            <a:ln w="12700">
              <a:solidFill>
                <a:srgbClr val="C2C2C2"/>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A3F90BE-8AC8-9739-A7BB-0B0D3D89504B}"/>
                </a:ext>
              </a:extLst>
            </p:cNvPr>
            <p:cNvCxnSpPr>
              <a:cxnSpLocks/>
              <a:stCxn id="18" idx="0"/>
              <a:endCxn id="21" idx="0"/>
            </p:cNvCxnSpPr>
            <p:nvPr/>
          </p:nvCxnSpPr>
          <p:spPr>
            <a:xfrm flipH="1" flipV="1">
              <a:off x="1005657" y="3687763"/>
              <a:ext cx="1346371" cy="824"/>
            </a:xfrm>
            <a:prstGeom prst="line">
              <a:avLst/>
            </a:prstGeom>
            <a:ln w="12700">
              <a:solidFill>
                <a:srgbClr val="C2C2C2"/>
              </a:solidFill>
            </a:ln>
          </p:spPr>
          <p:style>
            <a:lnRef idx="1">
              <a:schemeClr val="accent1"/>
            </a:lnRef>
            <a:fillRef idx="0">
              <a:schemeClr val="accent1"/>
            </a:fillRef>
            <a:effectRef idx="0">
              <a:schemeClr val="accent1"/>
            </a:effectRef>
            <a:fontRef idx="minor">
              <a:schemeClr val="tx1"/>
            </a:fontRef>
          </p:style>
        </p:cxnSp>
        <p:sp>
          <p:nvSpPr>
            <p:cNvPr id="21" name="Arc 20">
              <a:extLst>
                <a:ext uri="{FF2B5EF4-FFF2-40B4-BE49-F238E27FC236}">
                  <a16:creationId xmlns:a16="http://schemas.microsoft.com/office/drawing/2014/main" id="{FF69D647-84D5-98C7-EDF7-D8CE17A150DE}"/>
                </a:ext>
              </a:extLst>
            </p:cNvPr>
            <p:cNvSpPr/>
            <p:nvPr/>
          </p:nvSpPr>
          <p:spPr>
            <a:xfrm rot="10800000">
              <a:off x="853618" y="3367522"/>
              <a:ext cx="318247" cy="320400"/>
            </a:xfrm>
            <a:prstGeom prst="arc">
              <a:avLst>
                <a:gd name="adj1" fmla="val 16352078"/>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22" name="Straight Connector 21">
              <a:extLst>
                <a:ext uri="{FF2B5EF4-FFF2-40B4-BE49-F238E27FC236}">
                  <a16:creationId xmlns:a16="http://schemas.microsoft.com/office/drawing/2014/main" id="{9E82DCF4-7743-FB35-05DC-39CDD06A7E01}"/>
                </a:ext>
              </a:extLst>
            </p:cNvPr>
            <p:cNvCxnSpPr>
              <a:cxnSpLocks/>
              <a:endCxn id="21" idx="2"/>
            </p:cNvCxnSpPr>
            <p:nvPr/>
          </p:nvCxnSpPr>
          <p:spPr>
            <a:xfrm>
              <a:off x="853759" y="3177016"/>
              <a:ext cx="0" cy="357457"/>
            </a:xfrm>
            <a:prstGeom prst="line">
              <a:avLst/>
            </a:prstGeom>
            <a:ln w="12700">
              <a:gradFill flip="none" rotWithShape="1">
                <a:gsLst>
                  <a:gs pos="0">
                    <a:srgbClr val="C2C2C2"/>
                  </a:gs>
                  <a:gs pos="90000">
                    <a:schemeClr val="bg1">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2E8C2108-BA77-8368-3E04-97C7F512D6AD}"/>
              </a:ext>
              <a:ext uri="{C183D7F6-B498-43B3-948B-1728B52AA6E4}">
                <adec:decorative xmlns:adec="http://schemas.microsoft.com/office/drawing/2017/decorative" val="1"/>
              </a:ext>
            </a:extLst>
          </p:cNvPr>
          <p:cNvGrpSpPr/>
          <p:nvPr/>
        </p:nvGrpSpPr>
        <p:grpSpPr>
          <a:xfrm>
            <a:off x="5615497" y="1375527"/>
            <a:ext cx="1311589" cy="527690"/>
            <a:chOff x="853618" y="3177016"/>
            <a:chExt cx="1671567" cy="992704"/>
          </a:xfrm>
        </p:grpSpPr>
        <p:sp>
          <p:nvSpPr>
            <p:cNvPr id="40" name="Arc 39">
              <a:extLst>
                <a:ext uri="{FF2B5EF4-FFF2-40B4-BE49-F238E27FC236}">
                  <a16:creationId xmlns:a16="http://schemas.microsoft.com/office/drawing/2014/main" id="{5234473E-16B3-10A6-9CF7-6B2D886DBFBA}"/>
                </a:ext>
              </a:extLst>
            </p:cNvPr>
            <p:cNvSpPr/>
            <p:nvPr/>
          </p:nvSpPr>
          <p:spPr>
            <a:xfrm>
              <a:off x="2206938" y="3687963"/>
              <a:ext cx="318247" cy="320400"/>
            </a:xfrm>
            <a:prstGeom prst="arc">
              <a:avLst>
                <a:gd name="adj1" fmla="val 15898458"/>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41" name="Straight Arrow Connector 40">
              <a:extLst>
                <a:ext uri="{FF2B5EF4-FFF2-40B4-BE49-F238E27FC236}">
                  <a16:creationId xmlns:a16="http://schemas.microsoft.com/office/drawing/2014/main" id="{B03CEB28-D750-F2EF-DB40-44FCBC903B4C}"/>
                </a:ext>
              </a:extLst>
            </p:cNvPr>
            <p:cNvCxnSpPr>
              <a:cxnSpLocks/>
              <a:stCxn id="40" idx="2"/>
            </p:cNvCxnSpPr>
            <p:nvPr/>
          </p:nvCxnSpPr>
          <p:spPr>
            <a:xfrm>
              <a:off x="2525044" y="3841412"/>
              <a:ext cx="141" cy="328308"/>
            </a:xfrm>
            <a:prstGeom prst="straightConnector1">
              <a:avLst/>
            </a:prstGeom>
            <a:ln w="12700">
              <a:solidFill>
                <a:srgbClr val="C2C2C2"/>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BB5BA5D-3AC7-CD80-3D72-F7566088D9E2}"/>
                </a:ext>
              </a:extLst>
            </p:cNvPr>
            <p:cNvCxnSpPr>
              <a:cxnSpLocks/>
              <a:stCxn id="40" idx="0"/>
              <a:endCxn id="43" idx="0"/>
            </p:cNvCxnSpPr>
            <p:nvPr/>
          </p:nvCxnSpPr>
          <p:spPr>
            <a:xfrm flipH="1" flipV="1">
              <a:off x="1005657" y="3687763"/>
              <a:ext cx="1346371" cy="824"/>
            </a:xfrm>
            <a:prstGeom prst="line">
              <a:avLst/>
            </a:prstGeom>
            <a:ln w="12700">
              <a:solidFill>
                <a:srgbClr val="C2C2C2"/>
              </a:solidFill>
            </a:ln>
          </p:spPr>
          <p:style>
            <a:lnRef idx="1">
              <a:schemeClr val="accent1"/>
            </a:lnRef>
            <a:fillRef idx="0">
              <a:schemeClr val="accent1"/>
            </a:fillRef>
            <a:effectRef idx="0">
              <a:schemeClr val="accent1"/>
            </a:effectRef>
            <a:fontRef idx="minor">
              <a:schemeClr val="tx1"/>
            </a:fontRef>
          </p:style>
        </p:cxnSp>
        <p:sp>
          <p:nvSpPr>
            <p:cNvPr id="43" name="Arc 42">
              <a:extLst>
                <a:ext uri="{FF2B5EF4-FFF2-40B4-BE49-F238E27FC236}">
                  <a16:creationId xmlns:a16="http://schemas.microsoft.com/office/drawing/2014/main" id="{362AF206-FFCA-BD8B-1390-DF9BC893F778}"/>
                </a:ext>
              </a:extLst>
            </p:cNvPr>
            <p:cNvSpPr/>
            <p:nvPr/>
          </p:nvSpPr>
          <p:spPr>
            <a:xfrm rot="10800000">
              <a:off x="853618" y="3367522"/>
              <a:ext cx="318247" cy="320400"/>
            </a:xfrm>
            <a:prstGeom prst="arc">
              <a:avLst>
                <a:gd name="adj1" fmla="val 16352078"/>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44" name="Straight Connector 43">
              <a:extLst>
                <a:ext uri="{FF2B5EF4-FFF2-40B4-BE49-F238E27FC236}">
                  <a16:creationId xmlns:a16="http://schemas.microsoft.com/office/drawing/2014/main" id="{E58EA5B6-C247-2AFB-AB44-E3664D950F53}"/>
                </a:ext>
              </a:extLst>
            </p:cNvPr>
            <p:cNvCxnSpPr>
              <a:cxnSpLocks/>
              <a:endCxn id="43" idx="2"/>
            </p:cNvCxnSpPr>
            <p:nvPr/>
          </p:nvCxnSpPr>
          <p:spPr>
            <a:xfrm>
              <a:off x="853759" y="3177016"/>
              <a:ext cx="0" cy="357457"/>
            </a:xfrm>
            <a:prstGeom prst="line">
              <a:avLst/>
            </a:prstGeom>
            <a:ln w="12700">
              <a:gradFill flip="none" rotWithShape="1">
                <a:gsLst>
                  <a:gs pos="0">
                    <a:srgbClr val="C2C2C2"/>
                  </a:gs>
                  <a:gs pos="90000">
                    <a:schemeClr val="bg1">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06242699-6DE3-C43C-BB04-E582C401DF9C}"/>
              </a:ext>
              <a:ext uri="{C183D7F6-B498-43B3-948B-1728B52AA6E4}">
                <adec:decorative xmlns:adec="http://schemas.microsoft.com/office/drawing/2017/decorative" val="1"/>
              </a:ext>
            </a:extLst>
          </p:cNvPr>
          <p:cNvGrpSpPr/>
          <p:nvPr/>
        </p:nvGrpSpPr>
        <p:grpSpPr>
          <a:xfrm rot="10800000" flipH="1">
            <a:off x="5614332" y="2609201"/>
            <a:ext cx="516145" cy="625290"/>
            <a:chOff x="1037892" y="2807334"/>
            <a:chExt cx="859302" cy="1176311"/>
          </a:xfrm>
        </p:grpSpPr>
        <p:grpSp>
          <p:nvGrpSpPr>
            <p:cNvPr id="46" name="Group 45">
              <a:extLst>
                <a:ext uri="{FF2B5EF4-FFF2-40B4-BE49-F238E27FC236}">
                  <a16:creationId xmlns:a16="http://schemas.microsoft.com/office/drawing/2014/main" id="{0C3E201F-3BE2-320F-DA1B-AF264140C8B4}"/>
                </a:ext>
              </a:extLst>
            </p:cNvPr>
            <p:cNvGrpSpPr/>
            <p:nvPr/>
          </p:nvGrpSpPr>
          <p:grpSpPr>
            <a:xfrm>
              <a:off x="1578947" y="3308929"/>
              <a:ext cx="318247" cy="674716"/>
              <a:chOff x="5607190" y="3307473"/>
              <a:chExt cx="318247" cy="674716"/>
            </a:xfrm>
          </p:grpSpPr>
          <p:sp>
            <p:nvSpPr>
              <p:cNvPr id="50" name="Arc 49">
                <a:extLst>
                  <a:ext uri="{FF2B5EF4-FFF2-40B4-BE49-F238E27FC236}">
                    <a16:creationId xmlns:a16="http://schemas.microsoft.com/office/drawing/2014/main" id="{B680AE74-7EFA-4C79-641E-7E7A3308A0D4}"/>
                  </a:ext>
                </a:extLst>
              </p:cNvPr>
              <p:cNvSpPr/>
              <p:nvPr/>
            </p:nvSpPr>
            <p:spPr>
              <a:xfrm>
                <a:off x="5607190" y="3307473"/>
                <a:ext cx="318247" cy="320400"/>
              </a:xfrm>
              <a:prstGeom prst="arc">
                <a:avLst>
                  <a:gd name="adj1" fmla="val 15847894"/>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51" name="Straight Arrow Connector 50">
                <a:extLst>
                  <a:ext uri="{FF2B5EF4-FFF2-40B4-BE49-F238E27FC236}">
                    <a16:creationId xmlns:a16="http://schemas.microsoft.com/office/drawing/2014/main" id="{3D6BCB79-159E-4202-8986-CF9C127B01C3}"/>
                  </a:ext>
                </a:extLst>
              </p:cNvPr>
              <p:cNvCxnSpPr>
                <a:cxnSpLocks/>
              </p:cNvCxnSpPr>
              <p:nvPr/>
            </p:nvCxnSpPr>
            <p:spPr>
              <a:xfrm rot="10800000" flipH="1" flipV="1">
                <a:off x="5925296" y="3440300"/>
                <a:ext cx="0" cy="541889"/>
              </a:xfrm>
              <a:prstGeom prst="straightConnector1">
                <a:avLst/>
              </a:prstGeom>
              <a:ln w="12700">
                <a:solidFill>
                  <a:srgbClr val="C2C2C2"/>
                </a:solidFill>
                <a:tailEnd type="arrow"/>
              </a:ln>
            </p:spPr>
            <p:style>
              <a:lnRef idx="1">
                <a:schemeClr val="accent1"/>
              </a:lnRef>
              <a:fillRef idx="0">
                <a:schemeClr val="accent1"/>
              </a:fillRef>
              <a:effectRef idx="0">
                <a:schemeClr val="accent1"/>
              </a:effectRef>
              <a:fontRef idx="minor">
                <a:schemeClr val="tx1"/>
              </a:fontRef>
            </p:style>
          </p:cxnSp>
        </p:grpSp>
        <p:cxnSp>
          <p:nvCxnSpPr>
            <p:cNvPr id="47" name="Straight Connector 46">
              <a:extLst>
                <a:ext uri="{FF2B5EF4-FFF2-40B4-BE49-F238E27FC236}">
                  <a16:creationId xmlns:a16="http://schemas.microsoft.com/office/drawing/2014/main" id="{9EAE312C-C3D6-00A7-4D44-47CA0A7F4095}"/>
                </a:ext>
              </a:extLst>
            </p:cNvPr>
            <p:cNvCxnSpPr>
              <a:cxnSpLocks/>
            </p:cNvCxnSpPr>
            <p:nvPr/>
          </p:nvCxnSpPr>
          <p:spPr>
            <a:xfrm rot="10800000">
              <a:off x="1191872" y="3307474"/>
              <a:ext cx="546199" cy="0"/>
            </a:xfrm>
            <a:prstGeom prst="line">
              <a:avLst/>
            </a:prstGeom>
            <a:ln w="12700">
              <a:solidFill>
                <a:srgbClr val="C2C2C2"/>
              </a:solidFill>
            </a:ln>
          </p:spPr>
          <p:style>
            <a:lnRef idx="1">
              <a:schemeClr val="accent1"/>
            </a:lnRef>
            <a:fillRef idx="0">
              <a:schemeClr val="accent1"/>
            </a:fillRef>
            <a:effectRef idx="0">
              <a:schemeClr val="accent1"/>
            </a:effectRef>
            <a:fontRef idx="minor">
              <a:schemeClr val="tx1"/>
            </a:fontRef>
          </p:style>
        </p:cxnSp>
        <p:sp>
          <p:nvSpPr>
            <p:cNvPr id="48" name="Arc 47">
              <a:extLst>
                <a:ext uri="{FF2B5EF4-FFF2-40B4-BE49-F238E27FC236}">
                  <a16:creationId xmlns:a16="http://schemas.microsoft.com/office/drawing/2014/main" id="{25AAB8E4-A885-DD66-8C89-2FE47B8386DC}"/>
                </a:ext>
              </a:extLst>
            </p:cNvPr>
            <p:cNvSpPr/>
            <p:nvPr/>
          </p:nvSpPr>
          <p:spPr>
            <a:xfrm rot="10800000">
              <a:off x="1037892" y="2990097"/>
              <a:ext cx="318247" cy="320400"/>
            </a:xfrm>
            <a:prstGeom prst="arc">
              <a:avLst>
                <a:gd name="adj1" fmla="val 15847894"/>
                <a:gd name="adj2" fmla="val 21454107"/>
              </a:avLst>
            </a:prstGeom>
            <a:ln w="12700">
              <a:solidFill>
                <a:srgbClr val="C2C2C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cxnSp>
          <p:nvCxnSpPr>
            <p:cNvPr id="49" name="Straight Connector 48">
              <a:extLst>
                <a:ext uri="{FF2B5EF4-FFF2-40B4-BE49-F238E27FC236}">
                  <a16:creationId xmlns:a16="http://schemas.microsoft.com/office/drawing/2014/main" id="{E3ED4E17-4579-0882-4BED-D4F7377C8D2E}"/>
                </a:ext>
              </a:extLst>
            </p:cNvPr>
            <p:cNvCxnSpPr>
              <a:cxnSpLocks/>
            </p:cNvCxnSpPr>
            <p:nvPr/>
          </p:nvCxnSpPr>
          <p:spPr>
            <a:xfrm>
              <a:off x="1038033" y="2807334"/>
              <a:ext cx="0" cy="353943"/>
            </a:xfrm>
            <a:prstGeom prst="line">
              <a:avLst/>
            </a:prstGeom>
            <a:ln w="12700">
              <a:gradFill flip="none" rotWithShape="1">
                <a:gsLst>
                  <a:gs pos="0">
                    <a:srgbClr val="C2C2C2"/>
                  </a:gs>
                  <a:gs pos="90000">
                    <a:schemeClr val="bg1">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grpSp>
      <p:sp>
        <p:nvSpPr>
          <p:cNvPr id="92" name="Rounded Rectangle 91">
            <a:extLst>
              <a:ext uri="{FF2B5EF4-FFF2-40B4-BE49-F238E27FC236}">
                <a16:creationId xmlns:a16="http://schemas.microsoft.com/office/drawing/2014/main" id="{AEAC9ECD-4C9A-34D4-9722-2B32733EE40A}"/>
              </a:ext>
              <a:ext uri="{C183D7F6-B498-43B3-948B-1728B52AA6E4}">
                <adec:decorative xmlns:adec="http://schemas.microsoft.com/office/drawing/2017/decorative" val="1"/>
              </a:ext>
            </a:extLst>
          </p:cNvPr>
          <p:cNvSpPr/>
          <p:nvPr/>
        </p:nvSpPr>
        <p:spPr bwMode="auto">
          <a:xfrm>
            <a:off x="453780" y="5361059"/>
            <a:ext cx="6950184" cy="2173598"/>
          </a:xfrm>
          <a:prstGeom prst="roundRect">
            <a:avLst>
              <a:gd name="adj" fmla="val 2083"/>
            </a:avLst>
          </a:prstGeom>
          <a:solidFill>
            <a:srgbClr val="D7D2CB">
              <a:alpha val="2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95" name="Rounded Rectangle 94">
            <a:extLst>
              <a:ext uri="{FF2B5EF4-FFF2-40B4-BE49-F238E27FC236}">
                <a16:creationId xmlns:a16="http://schemas.microsoft.com/office/drawing/2014/main" id="{FA45D829-920B-1E5D-737C-58CE47329740}"/>
              </a:ext>
            </a:extLst>
          </p:cNvPr>
          <p:cNvSpPr/>
          <p:nvPr/>
        </p:nvSpPr>
        <p:spPr bwMode="auto">
          <a:xfrm>
            <a:off x="457455" y="5264777"/>
            <a:ext cx="591111" cy="248056"/>
          </a:xfrm>
          <a:prstGeom prst="roundRect">
            <a:avLst>
              <a:gd name="adj" fmla="val 50000"/>
            </a:avLst>
          </a:prstGeom>
          <a:gradFill flip="none" rotWithShape="1">
            <a:gsLst>
              <a:gs pos="0">
                <a:srgbClr val="49C5B1"/>
              </a:gs>
              <a:gs pos="60000">
                <a:srgbClr val="0078D4"/>
              </a:gs>
            </a:gsLst>
            <a:path path="circle">
              <a:fillToRect l="100000" t="100000"/>
            </a:path>
            <a:tileRect r="-100000" b="-100000"/>
          </a:gradFill>
          <a:ln>
            <a:no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00" b="1">
                <a:solidFill>
                  <a:srgbClr val="FFFFFF"/>
                </a:solidFill>
                <a:latin typeface="+mj-lt"/>
                <a:ea typeface="Segoe UI" pitchFamily="34" charset="0"/>
                <a:cs typeface="Segoe UI Semibold" panose="020B0502040204020203" pitchFamily="34" charset="0"/>
              </a:rPr>
              <a:t>Do’s</a:t>
            </a:r>
          </a:p>
        </p:txBody>
      </p:sp>
      <p:sp>
        <p:nvSpPr>
          <p:cNvPr id="94" name="Graphic 13">
            <a:extLst>
              <a:ext uri="{FF2B5EF4-FFF2-40B4-BE49-F238E27FC236}">
                <a16:creationId xmlns:a16="http://schemas.microsoft.com/office/drawing/2014/main" id="{4B6CE5A9-5FA5-7E03-6761-568F1E9E050A}"/>
              </a:ext>
              <a:ext uri="{C183D7F6-B498-43B3-948B-1728B52AA6E4}">
                <adec:decorative xmlns:adec="http://schemas.microsoft.com/office/drawing/2017/decorative" val="1"/>
              </a:ext>
            </a:extLst>
          </p:cNvPr>
          <p:cNvSpPr>
            <a:spLocks noChangeAspect="1"/>
          </p:cNvSpPr>
          <p:nvPr/>
        </p:nvSpPr>
        <p:spPr>
          <a:xfrm>
            <a:off x="548640" y="5669280"/>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96" name="TextBox 95">
            <a:extLst>
              <a:ext uri="{FF2B5EF4-FFF2-40B4-BE49-F238E27FC236}">
                <a16:creationId xmlns:a16="http://schemas.microsoft.com/office/drawing/2014/main" id="{72833DD1-54E8-EE10-AB9C-713DEA04E6C6}"/>
              </a:ext>
            </a:extLst>
          </p:cNvPr>
          <p:cNvSpPr txBox="1"/>
          <p:nvPr/>
        </p:nvSpPr>
        <p:spPr>
          <a:xfrm>
            <a:off x="755162" y="5653488"/>
            <a:ext cx="1801368" cy="353943"/>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effectLst/>
                <a:latin typeface="+mj-lt"/>
                <a:ea typeface="Times New Roman" panose="02020603050405020304" pitchFamily="18" charset="0"/>
                <a:cs typeface="Segoe Sans Display" pitchFamily="2" charset="0"/>
              </a:rPr>
              <a:t>Be clear and specific. </a:t>
            </a:r>
            <a:br>
              <a:rPr lang="en-CA" sz="1000" b="1" kern="0">
                <a:effectLst/>
                <a:latin typeface="Segoe Sans Display" pitchFamily="2" charset="0"/>
                <a:ea typeface="Times New Roman" panose="02020603050405020304" pitchFamily="18" charset="0"/>
                <a:cs typeface="Segoe Sans Display" pitchFamily="2" charset="0"/>
              </a:rPr>
            </a:br>
            <a:r>
              <a:rPr lang="en-CA" sz="700" kern="0">
                <a:solidFill>
                  <a:srgbClr val="000000"/>
                </a:solidFill>
                <a:effectLst/>
                <a:latin typeface="Segoe Sans Display" pitchFamily="2" charset="0"/>
                <a:ea typeface="Times New Roman" panose="02020603050405020304" pitchFamily="18" charset="0"/>
                <a:cs typeface="Segoe Sans Display" pitchFamily="2" charset="0"/>
              </a:rPr>
              <a:t>Provide specific instructions to Copilot, such as topic, purpose, tone, and required length.</a:t>
            </a:r>
            <a:r>
              <a:rPr lang="en-CA" sz="700" kern="0">
                <a:solidFill>
                  <a:srgbClr val="000000"/>
                </a:solidFill>
                <a:latin typeface="Segoe Sans Display" pitchFamily="2" charset="0"/>
                <a:ea typeface="Times New Roman" panose="02020603050405020304" pitchFamily="18" charset="0"/>
                <a:cs typeface="Segoe Sans Display" pitchFamily="2" charset="0"/>
              </a:rPr>
              <a:t> </a:t>
            </a:r>
            <a:endParaRPr lang="en-CA" sz="700" kern="100">
              <a:effectLst/>
              <a:latin typeface="Segoe Sans Display" pitchFamily="2" charset="0"/>
              <a:ea typeface="Calibri" panose="020F0502020204030204" pitchFamily="34" charset="0"/>
              <a:cs typeface="Segoe Sans Display" pitchFamily="2" charset="0"/>
            </a:endParaRPr>
          </a:p>
        </p:txBody>
      </p:sp>
      <p:sp>
        <p:nvSpPr>
          <p:cNvPr id="97" name="TextBox 96">
            <a:extLst>
              <a:ext uri="{FF2B5EF4-FFF2-40B4-BE49-F238E27FC236}">
                <a16:creationId xmlns:a16="http://schemas.microsoft.com/office/drawing/2014/main" id="{B685307B-5EBE-8C8B-DB8E-6E7766557A1C}"/>
              </a:ext>
            </a:extLst>
          </p:cNvPr>
          <p:cNvSpPr txBox="1"/>
          <p:nvPr/>
        </p:nvSpPr>
        <p:spPr>
          <a:xfrm>
            <a:off x="753013" y="6216612"/>
            <a:ext cx="1828800" cy="474489"/>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Keep it conversational.</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Give feedback to Copilot based on the quality of its responses to help the AI learn and match your preferences.</a:t>
            </a:r>
            <a:r>
              <a:rPr lang="en-CA" sz="700" kern="0">
                <a:solidFill>
                  <a:srgbClr val="000000"/>
                </a:solidFill>
                <a:latin typeface="Segoe Sans Display" pitchFamily="2" charset="0"/>
                <a:ea typeface="Times New Roman" panose="02020603050405020304" pitchFamily="18" charset="0"/>
                <a:cs typeface="Segoe Sans Display" pitchFamily="2" charset="0"/>
              </a:rPr>
              <a:t> </a:t>
            </a:r>
            <a:endParaRPr lang="en-CA" sz="700" strike="sngStrike" kern="100">
              <a:effectLst/>
              <a:latin typeface="Segoe Sans Display" pitchFamily="2" charset="0"/>
              <a:ea typeface="Calibri" panose="020F0502020204030204" pitchFamily="34" charset="0"/>
              <a:cs typeface="Segoe Sans Display" pitchFamily="2" charset="0"/>
            </a:endParaRPr>
          </a:p>
        </p:txBody>
      </p:sp>
      <p:sp>
        <p:nvSpPr>
          <p:cNvPr id="104" name="Graphic 13">
            <a:extLst>
              <a:ext uri="{FF2B5EF4-FFF2-40B4-BE49-F238E27FC236}">
                <a16:creationId xmlns:a16="http://schemas.microsoft.com/office/drawing/2014/main" id="{B3366DAE-D7D9-BCB6-0894-CC210D4AB8C1}"/>
              </a:ext>
              <a:ext uri="{C183D7F6-B498-43B3-948B-1728B52AA6E4}">
                <adec:decorative xmlns:adec="http://schemas.microsoft.com/office/drawing/2017/decorative" val="1"/>
              </a:ext>
            </a:extLst>
          </p:cNvPr>
          <p:cNvSpPr>
            <a:spLocks noChangeAspect="1"/>
          </p:cNvSpPr>
          <p:nvPr/>
        </p:nvSpPr>
        <p:spPr>
          <a:xfrm>
            <a:off x="546489" y="6243885"/>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98" name="TextBox 97">
            <a:extLst>
              <a:ext uri="{FF2B5EF4-FFF2-40B4-BE49-F238E27FC236}">
                <a16:creationId xmlns:a16="http://schemas.microsoft.com/office/drawing/2014/main" id="{0E28B00C-56B2-C3C2-22F5-48C2C7F41AA6}"/>
              </a:ext>
            </a:extLst>
          </p:cNvPr>
          <p:cNvSpPr txBox="1"/>
          <p:nvPr/>
        </p:nvSpPr>
        <p:spPr>
          <a:xfrm>
            <a:off x="753012" y="6815837"/>
            <a:ext cx="1828800" cy="582211"/>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Give examples.</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Use clear and specific keywords or phrases when asking Copilot to write a piece of text for you. This helps it generate more relevant and creative copy.</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05" name="Graphic 13">
            <a:extLst>
              <a:ext uri="{FF2B5EF4-FFF2-40B4-BE49-F238E27FC236}">
                <a16:creationId xmlns:a16="http://schemas.microsoft.com/office/drawing/2014/main" id="{DD17D568-A24E-3427-8E24-372A11FF7E28}"/>
              </a:ext>
              <a:ext uri="{C183D7F6-B498-43B3-948B-1728B52AA6E4}">
                <adec:decorative xmlns:adec="http://schemas.microsoft.com/office/drawing/2017/decorative" val="1"/>
              </a:ext>
            </a:extLst>
          </p:cNvPr>
          <p:cNvSpPr>
            <a:spLocks noChangeAspect="1"/>
          </p:cNvSpPr>
          <p:nvPr/>
        </p:nvSpPr>
        <p:spPr>
          <a:xfrm>
            <a:off x="546489" y="6843382"/>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99" name="TextBox 98">
            <a:extLst>
              <a:ext uri="{FF2B5EF4-FFF2-40B4-BE49-F238E27FC236}">
                <a16:creationId xmlns:a16="http://schemas.microsoft.com/office/drawing/2014/main" id="{3DDF3260-9CC1-5F3F-4A9C-80BE684432F9}"/>
              </a:ext>
            </a:extLst>
          </p:cNvPr>
          <p:cNvSpPr txBox="1"/>
          <p:nvPr/>
        </p:nvSpPr>
        <p:spPr>
          <a:xfrm>
            <a:off x="2969070" y="5653488"/>
            <a:ext cx="1987836" cy="474489"/>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Ask for feedback.</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Requesting feedback from Copilot helps it to understand your needs and preferences, and to provide you with more relevant, helpful responses.</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06" name="Graphic 13">
            <a:extLst>
              <a:ext uri="{FF2B5EF4-FFF2-40B4-BE49-F238E27FC236}">
                <a16:creationId xmlns:a16="http://schemas.microsoft.com/office/drawing/2014/main" id="{D4A460F0-7178-6854-53F7-04B33E7DA54A}"/>
              </a:ext>
              <a:ext uri="{C183D7F6-B498-43B3-948B-1728B52AA6E4}">
                <adec:decorative xmlns:adec="http://schemas.microsoft.com/office/drawing/2017/decorative" val="1"/>
              </a:ext>
            </a:extLst>
          </p:cNvPr>
          <p:cNvSpPr>
            <a:spLocks noChangeAspect="1"/>
          </p:cNvSpPr>
          <p:nvPr/>
        </p:nvSpPr>
        <p:spPr>
          <a:xfrm>
            <a:off x="2762546" y="5669280"/>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100" name="TextBox 99">
            <a:extLst>
              <a:ext uri="{FF2B5EF4-FFF2-40B4-BE49-F238E27FC236}">
                <a16:creationId xmlns:a16="http://schemas.microsoft.com/office/drawing/2014/main" id="{60C0F0AD-4242-BBBE-F860-1E58CB74DD63}"/>
              </a:ext>
            </a:extLst>
          </p:cNvPr>
          <p:cNvSpPr txBox="1"/>
          <p:nvPr/>
        </p:nvSpPr>
        <p:spPr>
          <a:xfrm>
            <a:off x="2969069" y="6216612"/>
            <a:ext cx="1920240" cy="489878"/>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Write legibly.</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Use correct punctuation, capitalization, and grammar when writing prompts, as this will help the AI produce better quality text and responses.</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07" name="Graphic 13">
            <a:extLst>
              <a:ext uri="{FF2B5EF4-FFF2-40B4-BE49-F238E27FC236}">
                <a16:creationId xmlns:a16="http://schemas.microsoft.com/office/drawing/2014/main" id="{448C84B3-7E68-4AF1-F219-F4C3874EF89B}"/>
              </a:ext>
              <a:ext uri="{C183D7F6-B498-43B3-948B-1728B52AA6E4}">
                <adec:decorative xmlns:adec="http://schemas.microsoft.com/office/drawing/2017/decorative" val="1"/>
              </a:ext>
            </a:extLst>
          </p:cNvPr>
          <p:cNvSpPr>
            <a:spLocks noChangeAspect="1"/>
          </p:cNvSpPr>
          <p:nvPr/>
        </p:nvSpPr>
        <p:spPr>
          <a:xfrm>
            <a:off x="2762546" y="6243308"/>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101" name="TextBox 100">
            <a:extLst>
              <a:ext uri="{FF2B5EF4-FFF2-40B4-BE49-F238E27FC236}">
                <a16:creationId xmlns:a16="http://schemas.microsoft.com/office/drawing/2014/main" id="{408537FC-D6FE-047B-DC70-CD7AB10DD4C9}"/>
              </a:ext>
            </a:extLst>
          </p:cNvPr>
          <p:cNvSpPr txBox="1"/>
          <p:nvPr/>
        </p:nvSpPr>
        <p:spPr>
          <a:xfrm>
            <a:off x="2958515" y="6815837"/>
            <a:ext cx="2011680" cy="597599"/>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Check for accuracy.</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Occasionally, Copilot may make mistakes. Always check Copilot’s responses for accuracy, grammar, and style, and watch out for irrelevant or inappropriate content.</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08" name="Graphic 13">
            <a:extLst>
              <a:ext uri="{FF2B5EF4-FFF2-40B4-BE49-F238E27FC236}">
                <a16:creationId xmlns:a16="http://schemas.microsoft.com/office/drawing/2014/main" id="{CC51413F-C796-08ED-52DE-7158CAF5381C}"/>
              </a:ext>
              <a:ext uri="{C183D7F6-B498-43B3-948B-1728B52AA6E4}">
                <adec:decorative xmlns:adec="http://schemas.microsoft.com/office/drawing/2017/decorative" val="1"/>
              </a:ext>
            </a:extLst>
          </p:cNvPr>
          <p:cNvSpPr>
            <a:spLocks noChangeAspect="1"/>
          </p:cNvSpPr>
          <p:nvPr/>
        </p:nvSpPr>
        <p:spPr>
          <a:xfrm>
            <a:off x="2762546" y="6850550"/>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102" name="TextBox 101">
            <a:extLst>
              <a:ext uri="{FF2B5EF4-FFF2-40B4-BE49-F238E27FC236}">
                <a16:creationId xmlns:a16="http://schemas.microsoft.com/office/drawing/2014/main" id="{1831ADC6-CD47-EAE2-1B64-D5AC42B77E38}"/>
              </a:ext>
            </a:extLst>
          </p:cNvPr>
          <p:cNvSpPr txBox="1"/>
          <p:nvPr/>
        </p:nvSpPr>
        <p:spPr>
          <a:xfrm>
            <a:off x="5235292" y="5653488"/>
            <a:ext cx="2040127" cy="474489"/>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Provide details.</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Provide Copilot with contextual details to help it generate more accurate, consistent responses. For example, the genre, characters, and plot to a story.</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09" name="Graphic 13">
            <a:extLst>
              <a:ext uri="{FF2B5EF4-FFF2-40B4-BE49-F238E27FC236}">
                <a16:creationId xmlns:a16="http://schemas.microsoft.com/office/drawing/2014/main" id="{15BD4BBD-ADD7-75D9-54AA-22684BFBE20F}"/>
              </a:ext>
              <a:ext uri="{C183D7F6-B498-43B3-948B-1728B52AA6E4}">
                <adec:decorative xmlns:adec="http://schemas.microsoft.com/office/drawing/2017/decorative" val="1"/>
              </a:ext>
            </a:extLst>
          </p:cNvPr>
          <p:cNvSpPr>
            <a:spLocks noChangeAspect="1"/>
          </p:cNvSpPr>
          <p:nvPr/>
        </p:nvSpPr>
        <p:spPr>
          <a:xfrm>
            <a:off x="5039324" y="5669280"/>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103" name="TextBox 102">
            <a:extLst>
              <a:ext uri="{FF2B5EF4-FFF2-40B4-BE49-F238E27FC236}">
                <a16:creationId xmlns:a16="http://schemas.microsoft.com/office/drawing/2014/main" id="{DE527B30-3F1A-475F-FBBE-A28C1E1942BB}"/>
              </a:ext>
            </a:extLst>
          </p:cNvPr>
          <p:cNvSpPr txBox="1"/>
          <p:nvPr/>
        </p:nvSpPr>
        <p:spPr>
          <a:xfrm>
            <a:off x="5235293" y="6216612"/>
            <a:ext cx="1801368" cy="597599"/>
          </a:xfrm>
          <a:prstGeom prst="rect">
            <a:avLst/>
          </a:prstGeom>
          <a:noFill/>
        </p:spPr>
        <p:txBody>
          <a:bodyPr wrap="square" lIns="0" tIns="0" rIns="0" bIns="0" anchor="t" anchorCtr="0">
            <a:spAutoFit/>
          </a:bodyPr>
          <a:lstStyle/>
          <a:p>
            <a:pPr fontAlgn="base">
              <a:spcBef>
                <a:spcPts val="100"/>
              </a:spcBef>
            </a:pPr>
            <a:r>
              <a:rPr lang="en-CA" sz="900" b="1" kern="0">
                <a:solidFill>
                  <a:srgbClr val="0078D4"/>
                </a:solidFill>
                <a:latin typeface="+mj-lt"/>
                <a:cs typeface="Segoe Sans Display" pitchFamily="2" charset="0"/>
              </a:rPr>
              <a:t>Be polite.</a:t>
            </a:r>
          </a:p>
          <a:p>
            <a:pPr fontAlgn="base">
              <a:spcBef>
                <a:spcPts val="100"/>
              </a:spcBef>
            </a:pPr>
            <a:r>
              <a:rPr lang="en-CA" sz="700" kern="0">
                <a:solidFill>
                  <a:srgbClr val="000000"/>
                </a:solidFill>
                <a:effectLst/>
                <a:latin typeface="Segoe Sans Display" pitchFamily="2" charset="0"/>
                <a:ea typeface="Times New Roman" panose="02020603050405020304" pitchFamily="18" charset="0"/>
                <a:cs typeface="Segoe Sans Display" pitchFamily="2" charset="0"/>
              </a:rPr>
              <a:t>Using kind and respectful language when chatting with Copilot helps foster collaboration and improves the AI's responsiveness and performance.</a:t>
            </a:r>
            <a:endParaRPr lang="en-CA" sz="700" kern="100">
              <a:effectLst/>
              <a:latin typeface="Segoe Sans Display" pitchFamily="2" charset="0"/>
              <a:ea typeface="Calibri" panose="020F0502020204030204" pitchFamily="34" charset="0"/>
              <a:cs typeface="Segoe Sans Display" pitchFamily="2" charset="0"/>
            </a:endParaRPr>
          </a:p>
        </p:txBody>
      </p:sp>
      <p:sp>
        <p:nvSpPr>
          <p:cNvPr id="110" name="Graphic 13">
            <a:extLst>
              <a:ext uri="{FF2B5EF4-FFF2-40B4-BE49-F238E27FC236}">
                <a16:creationId xmlns:a16="http://schemas.microsoft.com/office/drawing/2014/main" id="{F30B8DFE-5589-B056-6DEE-8B1A94945115}"/>
              </a:ext>
              <a:ext uri="{C183D7F6-B498-43B3-948B-1728B52AA6E4}">
                <adec:decorative xmlns:adec="http://schemas.microsoft.com/office/drawing/2017/decorative" val="1"/>
              </a:ext>
            </a:extLst>
          </p:cNvPr>
          <p:cNvSpPr>
            <a:spLocks noChangeAspect="1"/>
          </p:cNvSpPr>
          <p:nvPr/>
        </p:nvSpPr>
        <p:spPr>
          <a:xfrm>
            <a:off x="5039324" y="6243535"/>
            <a:ext cx="111765" cy="111765"/>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5918 w 190500"/>
              <a:gd name="connsiteY5" fmla="*/ 66386 h 190500"/>
              <a:gd name="connsiteX6" fmla="*/ 83344 w 190500"/>
              <a:gd name="connsiteY6" fmla="*/ 108959 h 190500"/>
              <a:gd name="connsiteX7" fmla="*/ 64583 w 190500"/>
              <a:gd name="connsiteY7" fmla="*/ 90199 h 190500"/>
              <a:gd name="connsiteX8" fmla="*/ 54480 w 190500"/>
              <a:gd name="connsiteY8" fmla="*/ 90199 h 190500"/>
              <a:gd name="connsiteX9" fmla="*/ 54480 w 190500"/>
              <a:gd name="connsiteY9" fmla="*/ 100301 h 190500"/>
              <a:gd name="connsiteX10" fmla="*/ 78293 w 190500"/>
              <a:gd name="connsiteY10" fmla="*/ 124114 h 190500"/>
              <a:gd name="connsiteX11" fmla="*/ 88395 w 190500"/>
              <a:gd name="connsiteY11" fmla="*/ 124114 h 190500"/>
              <a:gd name="connsiteX12" fmla="*/ 136020 w 190500"/>
              <a:gd name="connsiteY12" fmla="*/ 76489 h 190500"/>
              <a:gd name="connsiteX13" fmla="*/ 136020 w 190500"/>
              <a:gd name="connsiteY13" fmla="*/ 66386 h 190500"/>
              <a:gd name="connsiteX14" fmla="*/ 125918 w 190500"/>
              <a:gd name="connsiteY14" fmla="*/ 6638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5918" y="66386"/>
                </a:moveTo>
                <a:lnTo>
                  <a:pt x="83344" y="108959"/>
                </a:lnTo>
                <a:lnTo>
                  <a:pt x="64583" y="90199"/>
                </a:lnTo>
                <a:cubicBezTo>
                  <a:pt x="61793" y="87409"/>
                  <a:pt x="57270" y="87409"/>
                  <a:pt x="54480" y="90199"/>
                </a:cubicBezTo>
                <a:cubicBezTo>
                  <a:pt x="51690" y="92989"/>
                  <a:pt x="51690" y="97511"/>
                  <a:pt x="54480" y="100301"/>
                </a:cubicBezTo>
                <a:lnTo>
                  <a:pt x="78293" y="124114"/>
                </a:lnTo>
                <a:cubicBezTo>
                  <a:pt x="81083" y="126903"/>
                  <a:pt x="85605" y="126903"/>
                  <a:pt x="88395" y="124114"/>
                </a:cubicBezTo>
                <a:lnTo>
                  <a:pt x="136020" y="76489"/>
                </a:lnTo>
                <a:cubicBezTo>
                  <a:pt x="138810" y="73699"/>
                  <a:pt x="138810" y="69176"/>
                  <a:pt x="136020" y="66386"/>
                </a:cubicBezTo>
                <a:cubicBezTo>
                  <a:pt x="133230" y="63596"/>
                  <a:pt x="128708" y="63596"/>
                  <a:pt x="125918" y="66386"/>
                </a:cubicBezTo>
                <a:close/>
              </a:path>
            </a:pathLst>
          </a:custGeom>
          <a:gradFill flip="none" rotWithShape="1">
            <a:gsLst>
              <a:gs pos="0">
                <a:srgbClr val="49C5B1"/>
              </a:gs>
              <a:gs pos="70000">
                <a:srgbClr val="0078D4"/>
              </a:gs>
            </a:gsLst>
            <a:path path="circle">
              <a:fillToRect l="100000" t="100000"/>
            </a:path>
            <a:tileRect r="-100000" b="-100000"/>
          </a:gradFill>
          <a:ln w="9525" cap="flat">
            <a:noFill/>
            <a:prstDash val="solid"/>
            <a:miter/>
          </a:ln>
          <a:effectLst/>
        </p:spPr>
        <p:txBody>
          <a:bodyPr rtlCol="0" anchor="ctr"/>
          <a:lstStyle/>
          <a:p>
            <a:endParaRPr lang="en-US"/>
          </a:p>
        </p:txBody>
      </p:sp>
      <p:sp>
        <p:nvSpPr>
          <p:cNvPr id="123" name="Rounded Rectangle 122">
            <a:extLst>
              <a:ext uri="{FF2B5EF4-FFF2-40B4-BE49-F238E27FC236}">
                <a16:creationId xmlns:a16="http://schemas.microsoft.com/office/drawing/2014/main" id="{AC95D175-2EE3-EAFD-E3C7-58645F2A57C0}"/>
              </a:ext>
            </a:extLst>
          </p:cNvPr>
          <p:cNvSpPr/>
          <p:nvPr/>
        </p:nvSpPr>
        <p:spPr bwMode="auto">
          <a:xfrm>
            <a:off x="453780" y="8993509"/>
            <a:ext cx="591111" cy="248056"/>
          </a:xfrm>
          <a:prstGeom prst="roundRect">
            <a:avLst>
              <a:gd name="adj" fmla="val 50000"/>
            </a:avLst>
          </a:prstGeom>
          <a:gradFill>
            <a:gsLst>
              <a:gs pos="40000">
                <a:srgbClr val="C03BC4"/>
              </a:gs>
              <a:gs pos="100000">
                <a:srgbClr val="F4364C"/>
              </a:gs>
            </a:gsLst>
            <a:lin ang="0" scaled="1"/>
          </a:gradFill>
          <a:ln>
            <a:noFill/>
            <a:headEnd type="none" w="med" len="med"/>
            <a:tailEnd type="none" w="med" len="med"/>
          </a:ln>
          <a:effectLst>
            <a:outerShdw blurRad="114300" dist="635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000" tIns="0" rIns="3600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00" b="1">
                <a:solidFill>
                  <a:srgbClr val="FFFFFF"/>
                </a:solidFill>
                <a:latin typeface="+mj-lt"/>
                <a:ea typeface="Segoe UI" pitchFamily="34" charset="0"/>
                <a:cs typeface="Segoe UI Semibold" panose="020B0502040204020203" pitchFamily="34" charset="0"/>
              </a:rPr>
              <a:t>Don’ts</a:t>
            </a:r>
          </a:p>
        </p:txBody>
      </p:sp>
      <p:sp>
        <p:nvSpPr>
          <p:cNvPr id="131" name="Graphic 66">
            <a:extLst>
              <a:ext uri="{FF2B5EF4-FFF2-40B4-BE49-F238E27FC236}">
                <a16:creationId xmlns:a16="http://schemas.microsoft.com/office/drawing/2014/main" id="{9450E535-66E9-FE96-7BEB-2A0CC44CBC4A}"/>
              </a:ext>
              <a:ext uri="{C183D7F6-B498-43B3-948B-1728B52AA6E4}">
                <adec:decorative xmlns:adec="http://schemas.microsoft.com/office/drawing/2017/decorative" val="1"/>
              </a:ext>
            </a:extLst>
          </p:cNvPr>
          <p:cNvSpPr>
            <a:spLocks noChangeAspect="1"/>
          </p:cNvSpPr>
          <p:nvPr/>
        </p:nvSpPr>
        <p:spPr>
          <a:xfrm>
            <a:off x="545183" y="7744623"/>
            <a:ext cx="111600" cy="111600"/>
          </a:xfrm>
          <a:custGeom>
            <a:avLst/>
            <a:gdLst>
              <a:gd name="connsiteX0" fmla="*/ 95250 w 190500"/>
              <a:gd name="connsiteY0" fmla="*/ 0 h 190500"/>
              <a:gd name="connsiteX1" fmla="*/ 190500 w 190500"/>
              <a:gd name="connsiteY1" fmla="*/ 95250 h 190500"/>
              <a:gd name="connsiteX2" fmla="*/ 95250 w 190500"/>
              <a:gd name="connsiteY2" fmla="*/ 190500 h 190500"/>
              <a:gd name="connsiteX3" fmla="*/ 0 w 190500"/>
              <a:gd name="connsiteY3" fmla="*/ 95250 h 190500"/>
              <a:gd name="connsiteX4" fmla="*/ 95250 w 190500"/>
              <a:gd name="connsiteY4" fmla="*/ 0 h 190500"/>
              <a:gd name="connsiteX5" fmla="*/ 128876 w 190500"/>
              <a:gd name="connsiteY5" fmla="*/ 61624 h 190500"/>
              <a:gd name="connsiteX6" fmla="*/ 128075 w 190500"/>
              <a:gd name="connsiteY6" fmla="*/ 60932 h 190500"/>
              <a:gd name="connsiteX7" fmla="*/ 119668 w 190500"/>
              <a:gd name="connsiteY7" fmla="*/ 60864 h 190500"/>
              <a:gd name="connsiteX8" fmla="*/ 118774 w 190500"/>
              <a:gd name="connsiteY8" fmla="*/ 61624 h 190500"/>
              <a:gd name="connsiteX9" fmla="*/ 95250 w 190500"/>
              <a:gd name="connsiteY9" fmla="*/ 85144 h 190500"/>
              <a:gd name="connsiteX10" fmla="*/ 71726 w 190500"/>
              <a:gd name="connsiteY10" fmla="*/ 61624 h 190500"/>
              <a:gd name="connsiteX11" fmla="*/ 70925 w 190500"/>
              <a:gd name="connsiteY11" fmla="*/ 60932 h 190500"/>
              <a:gd name="connsiteX12" fmla="*/ 62518 w 190500"/>
              <a:gd name="connsiteY12" fmla="*/ 60864 h 190500"/>
              <a:gd name="connsiteX13" fmla="*/ 61624 w 190500"/>
              <a:gd name="connsiteY13" fmla="*/ 61624 h 190500"/>
              <a:gd name="connsiteX14" fmla="*/ 60932 w 190500"/>
              <a:gd name="connsiteY14" fmla="*/ 62425 h 190500"/>
              <a:gd name="connsiteX15" fmla="*/ 60864 w 190500"/>
              <a:gd name="connsiteY15" fmla="*/ 70832 h 190500"/>
              <a:gd name="connsiteX16" fmla="*/ 61624 w 190500"/>
              <a:gd name="connsiteY16" fmla="*/ 71726 h 190500"/>
              <a:gd name="connsiteX17" fmla="*/ 85144 w 190500"/>
              <a:gd name="connsiteY17" fmla="*/ 95250 h 190500"/>
              <a:gd name="connsiteX18" fmla="*/ 61624 w 190500"/>
              <a:gd name="connsiteY18" fmla="*/ 118774 h 190500"/>
              <a:gd name="connsiteX19" fmla="*/ 60932 w 190500"/>
              <a:gd name="connsiteY19" fmla="*/ 119575 h 190500"/>
              <a:gd name="connsiteX20" fmla="*/ 60864 w 190500"/>
              <a:gd name="connsiteY20" fmla="*/ 127982 h 190500"/>
              <a:gd name="connsiteX21" fmla="*/ 61624 w 190500"/>
              <a:gd name="connsiteY21" fmla="*/ 128876 h 190500"/>
              <a:gd name="connsiteX22" fmla="*/ 62425 w 190500"/>
              <a:gd name="connsiteY22" fmla="*/ 129568 h 190500"/>
              <a:gd name="connsiteX23" fmla="*/ 70832 w 190500"/>
              <a:gd name="connsiteY23" fmla="*/ 129636 h 190500"/>
              <a:gd name="connsiteX24" fmla="*/ 71726 w 190500"/>
              <a:gd name="connsiteY24" fmla="*/ 128876 h 190500"/>
              <a:gd name="connsiteX25" fmla="*/ 95250 w 190500"/>
              <a:gd name="connsiteY25" fmla="*/ 105356 h 190500"/>
              <a:gd name="connsiteX26" fmla="*/ 118774 w 190500"/>
              <a:gd name="connsiteY26" fmla="*/ 128876 h 190500"/>
              <a:gd name="connsiteX27" fmla="*/ 119575 w 190500"/>
              <a:gd name="connsiteY27" fmla="*/ 129568 h 190500"/>
              <a:gd name="connsiteX28" fmla="*/ 127982 w 190500"/>
              <a:gd name="connsiteY28" fmla="*/ 129636 h 190500"/>
              <a:gd name="connsiteX29" fmla="*/ 128876 w 190500"/>
              <a:gd name="connsiteY29" fmla="*/ 128876 h 190500"/>
              <a:gd name="connsiteX30" fmla="*/ 129568 w 190500"/>
              <a:gd name="connsiteY30" fmla="*/ 128075 h 190500"/>
              <a:gd name="connsiteX31" fmla="*/ 129636 w 190500"/>
              <a:gd name="connsiteY31" fmla="*/ 119668 h 190500"/>
              <a:gd name="connsiteX32" fmla="*/ 128876 w 190500"/>
              <a:gd name="connsiteY32" fmla="*/ 118774 h 190500"/>
              <a:gd name="connsiteX33" fmla="*/ 105356 w 190500"/>
              <a:gd name="connsiteY33" fmla="*/ 95250 h 190500"/>
              <a:gd name="connsiteX34" fmla="*/ 128876 w 190500"/>
              <a:gd name="connsiteY34" fmla="*/ 71726 h 190500"/>
              <a:gd name="connsiteX35" fmla="*/ 129568 w 190500"/>
              <a:gd name="connsiteY35" fmla="*/ 70925 h 190500"/>
              <a:gd name="connsiteX36" fmla="*/ 129636 w 190500"/>
              <a:gd name="connsiteY36" fmla="*/ 62518 h 190500"/>
              <a:gd name="connsiteX37" fmla="*/ 128876 w 190500"/>
              <a:gd name="connsiteY37" fmla="*/ 61624 h 190500"/>
              <a:gd name="connsiteX38" fmla="*/ 128075 w 190500"/>
              <a:gd name="connsiteY38" fmla="*/ 60932 h 190500"/>
              <a:gd name="connsiteX39" fmla="*/ 128876 w 190500"/>
              <a:gd name="connsiteY39" fmla="*/ 61624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0500" h="190500">
                <a:moveTo>
                  <a:pt x="95250" y="0"/>
                </a:moveTo>
                <a:cubicBezTo>
                  <a:pt x="147855" y="0"/>
                  <a:pt x="190500" y="42645"/>
                  <a:pt x="190500" y="95250"/>
                </a:cubicBezTo>
                <a:cubicBezTo>
                  <a:pt x="190500" y="147855"/>
                  <a:pt x="147855" y="190500"/>
                  <a:pt x="95250" y="190500"/>
                </a:cubicBezTo>
                <a:cubicBezTo>
                  <a:pt x="42645" y="190500"/>
                  <a:pt x="0" y="147855"/>
                  <a:pt x="0" y="95250"/>
                </a:cubicBezTo>
                <a:cubicBezTo>
                  <a:pt x="0" y="42645"/>
                  <a:pt x="42645" y="0"/>
                  <a:pt x="95250" y="0"/>
                </a:cubicBezTo>
                <a:close/>
                <a:moveTo>
                  <a:pt x="128876" y="61624"/>
                </a:moveTo>
                <a:lnTo>
                  <a:pt x="128075" y="60932"/>
                </a:lnTo>
                <a:cubicBezTo>
                  <a:pt x="125589" y="59087"/>
                  <a:pt x="122177" y="59065"/>
                  <a:pt x="119668" y="60864"/>
                </a:cubicBezTo>
                <a:lnTo>
                  <a:pt x="118774" y="61624"/>
                </a:lnTo>
                <a:lnTo>
                  <a:pt x="95250" y="85144"/>
                </a:lnTo>
                <a:lnTo>
                  <a:pt x="71726" y="61624"/>
                </a:lnTo>
                <a:lnTo>
                  <a:pt x="70925" y="60932"/>
                </a:lnTo>
                <a:cubicBezTo>
                  <a:pt x="68439" y="59087"/>
                  <a:pt x="65027" y="59065"/>
                  <a:pt x="62518" y="60864"/>
                </a:cubicBezTo>
                <a:lnTo>
                  <a:pt x="61624" y="61624"/>
                </a:lnTo>
                <a:lnTo>
                  <a:pt x="60932" y="62425"/>
                </a:lnTo>
                <a:cubicBezTo>
                  <a:pt x="59087" y="64911"/>
                  <a:pt x="59065" y="68323"/>
                  <a:pt x="60864" y="70832"/>
                </a:cubicBezTo>
                <a:lnTo>
                  <a:pt x="61624" y="71726"/>
                </a:lnTo>
                <a:lnTo>
                  <a:pt x="85144" y="95250"/>
                </a:lnTo>
                <a:lnTo>
                  <a:pt x="61624" y="118774"/>
                </a:lnTo>
                <a:lnTo>
                  <a:pt x="60932" y="119575"/>
                </a:lnTo>
                <a:cubicBezTo>
                  <a:pt x="59087" y="122061"/>
                  <a:pt x="59065" y="125473"/>
                  <a:pt x="60864" y="127982"/>
                </a:cubicBezTo>
                <a:lnTo>
                  <a:pt x="61624" y="128876"/>
                </a:lnTo>
                <a:lnTo>
                  <a:pt x="62425" y="129568"/>
                </a:lnTo>
                <a:cubicBezTo>
                  <a:pt x="64911" y="131413"/>
                  <a:pt x="68323" y="131435"/>
                  <a:pt x="70832" y="129636"/>
                </a:cubicBezTo>
                <a:lnTo>
                  <a:pt x="71726" y="128876"/>
                </a:lnTo>
                <a:lnTo>
                  <a:pt x="95250" y="105356"/>
                </a:lnTo>
                <a:lnTo>
                  <a:pt x="118774" y="128876"/>
                </a:lnTo>
                <a:lnTo>
                  <a:pt x="119575" y="129568"/>
                </a:lnTo>
                <a:cubicBezTo>
                  <a:pt x="122061" y="131413"/>
                  <a:pt x="125473" y="131435"/>
                  <a:pt x="127982" y="129636"/>
                </a:cubicBezTo>
                <a:lnTo>
                  <a:pt x="128876" y="128876"/>
                </a:lnTo>
                <a:lnTo>
                  <a:pt x="129568" y="128075"/>
                </a:lnTo>
                <a:cubicBezTo>
                  <a:pt x="131413" y="125589"/>
                  <a:pt x="131435" y="122177"/>
                  <a:pt x="129636" y="119668"/>
                </a:cubicBezTo>
                <a:lnTo>
                  <a:pt x="128876" y="118774"/>
                </a:lnTo>
                <a:lnTo>
                  <a:pt x="105356" y="95250"/>
                </a:lnTo>
                <a:lnTo>
                  <a:pt x="128876" y="71726"/>
                </a:lnTo>
                <a:lnTo>
                  <a:pt x="129568" y="70925"/>
                </a:lnTo>
                <a:cubicBezTo>
                  <a:pt x="131413" y="68439"/>
                  <a:pt x="131435" y="65027"/>
                  <a:pt x="129636" y="62518"/>
                </a:cubicBezTo>
                <a:lnTo>
                  <a:pt x="128876" y="61624"/>
                </a:lnTo>
                <a:lnTo>
                  <a:pt x="128075" y="60932"/>
                </a:lnTo>
                <a:lnTo>
                  <a:pt x="128876" y="61624"/>
                </a:lnTo>
                <a:close/>
              </a:path>
            </a:pathLst>
          </a:custGeom>
          <a:gradFill flip="none" rotWithShape="1">
            <a:gsLst>
              <a:gs pos="8000">
                <a:srgbClr val="C03BC4"/>
              </a:gs>
              <a:gs pos="95000">
                <a:srgbClr val="F4364C"/>
              </a:gs>
            </a:gsLst>
            <a:path path="circle">
              <a:fillToRect r="100000" b="100000"/>
            </a:path>
            <a:tileRect l="-100000" t="-100000"/>
          </a:gradFill>
          <a:ln w="9525" cap="flat">
            <a:noFill/>
            <a:prstDash val="solid"/>
            <a:miter/>
          </a:ln>
        </p:spPr>
        <p:txBody>
          <a:bodyPr rtlCol="0" anchor="ctr"/>
          <a:lstStyle/>
          <a:p>
            <a:endParaRPr lang="en-US"/>
          </a:p>
        </p:txBody>
      </p:sp>
      <p:sp>
        <p:nvSpPr>
          <p:cNvPr id="137" name="TextBox 136">
            <a:extLst>
              <a:ext uri="{FF2B5EF4-FFF2-40B4-BE49-F238E27FC236}">
                <a16:creationId xmlns:a16="http://schemas.microsoft.com/office/drawing/2014/main" id="{132E2911-4D18-B283-84C7-4647D2789A85}"/>
              </a:ext>
            </a:extLst>
          </p:cNvPr>
          <p:cNvSpPr txBox="1"/>
          <p:nvPr/>
        </p:nvSpPr>
        <p:spPr>
          <a:xfrm>
            <a:off x="751542" y="7728666"/>
            <a:ext cx="1801368" cy="461665"/>
          </a:xfrm>
          <a:prstGeom prst="rect">
            <a:avLst/>
          </a:prstGeom>
          <a:noFill/>
        </p:spPr>
        <p:txBody>
          <a:bodyPr wrap="square" lIns="0" tIns="0" rIns="0" bIns="0" anchor="t" anchorCtr="0">
            <a:spAutoFit/>
          </a:bodyPr>
          <a:lstStyle/>
          <a:p>
            <a:pPr fontAlgn="base">
              <a:spcBef>
                <a:spcPts val="100"/>
              </a:spcBef>
            </a:pPr>
            <a:r>
              <a:rPr lang="en-CA" sz="900" b="1" kern="0">
                <a:solidFill>
                  <a:srgbClr val="C03BC4"/>
                </a:solidFill>
                <a:effectLst/>
                <a:latin typeface="+mj-lt"/>
                <a:ea typeface="Times New Roman" panose="02020603050405020304" pitchFamily="18" charset="0"/>
                <a:cs typeface="Segoe Sans Display" pitchFamily="2" charset="0"/>
              </a:rPr>
              <a:t>Be vague.</a:t>
            </a:r>
            <a:br>
              <a:rPr lang="en-CA" sz="1000" b="1" kern="0">
                <a:effectLst/>
                <a:latin typeface="Segoe Sans Display" pitchFamily="2" charset="0"/>
                <a:ea typeface="Times New Roman" panose="02020603050405020304" pitchFamily="18" charset="0"/>
                <a:cs typeface="Segoe Sans Display" pitchFamily="2" charset="0"/>
              </a:rPr>
            </a:br>
            <a:r>
              <a:rPr lang="en-US" altLang="en-US" sz="700">
                <a:solidFill>
                  <a:srgbClr val="000000"/>
                </a:solidFill>
                <a:ea typeface="Times New Roman" panose="02020603050405020304" pitchFamily="18" charset="0"/>
                <a:cs typeface="Segoe UI" panose="020B0502040204020203" pitchFamily="34" charset="0"/>
              </a:rPr>
              <a:t>When prompting Copilot, avoid using vague language, and be as clear as possible to receive better-quality responses.</a:t>
            </a:r>
            <a:endParaRPr lang="en-CA" sz="700" kern="100">
              <a:ea typeface="Calibri" panose="020F0502020204030204" pitchFamily="34" charset="0"/>
              <a:cs typeface="Segoe UI" panose="020B0502040204020203" pitchFamily="34" charset="0"/>
            </a:endParaRPr>
          </a:p>
        </p:txBody>
      </p:sp>
      <p:sp>
        <p:nvSpPr>
          <p:cNvPr id="139" name="TextBox 138">
            <a:extLst>
              <a:ext uri="{FF2B5EF4-FFF2-40B4-BE49-F238E27FC236}">
                <a16:creationId xmlns:a16="http://schemas.microsoft.com/office/drawing/2014/main" id="{7FA5CE2A-529C-AAFB-9808-BD68F6BB3DA9}"/>
              </a:ext>
            </a:extLst>
          </p:cNvPr>
          <p:cNvSpPr txBox="1"/>
          <p:nvPr/>
        </p:nvSpPr>
        <p:spPr>
          <a:xfrm>
            <a:off x="751544" y="8291790"/>
            <a:ext cx="1914941" cy="625812"/>
          </a:xfrm>
          <a:prstGeom prst="rect">
            <a:avLst/>
          </a:prstGeom>
          <a:noFill/>
        </p:spPr>
        <p:txBody>
          <a:bodyPr wrap="square" lIns="0" tIns="0" rIns="0" bIns="0" anchor="t" anchorCtr="0">
            <a:spAutoFit/>
          </a:bodyPr>
          <a:lstStyle/>
          <a:p>
            <a:pPr fontAlgn="base">
              <a:spcBef>
                <a:spcPts val="100"/>
              </a:spcBef>
            </a:pPr>
            <a:r>
              <a:rPr lang="en-CA" sz="900" b="1" kern="0">
                <a:solidFill>
                  <a:srgbClr val="C03BC4"/>
                </a:solidFill>
                <a:latin typeface="+mj-lt"/>
                <a:cs typeface="Segoe Sans Display" pitchFamily="2" charset="0"/>
              </a:rPr>
              <a:t>Request inappropriate or unethical content.</a:t>
            </a:r>
          </a:p>
          <a:p>
            <a:pPr fontAlgn="base">
              <a:spcBef>
                <a:spcPts val="200"/>
              </a:spcBef>
              <a:spcAft>
                <a:spcPct val="0"/>
              </a:spcAft>
            </a:pPr>
            <a:r>
              <a:rPr lang="en-US" altLang="en-US" sz="700">
                <a:solidFill>
                  <a:srgbClr val="000000"/>
                </a:solidFill>
                <a:cs typeface="Segoe UI" panose="020B0502040204020203" pitchFamily="34" charset="0"/>
              </a:rPr>
              <a:t>Copilot is not responsible for the content or the consequences of your writing. You should respect local laws, rules, and the rights of others. </a:t>
            </a:r>
          </a:p>
        </p:txBody>
      </p:sp>
      <p:sp>
        <p:nvSpPr>
          <p:cNvPr id="142" name="TextBox 141">
            <a:extLst>
              <a:ext uri="{FF2B5EF4-FFF2-40B4-BE49-F238E27FC236}">
                <a16:creationId xmlns:a16="http://schemas.microsoft.com/office/drawing/2014/main" id="{F371A8DE-6F3C-8C87-06DD-8F28BBB6A0DD}"/>
              </a:ext>
            </a:extLst>
          </p:cNvPr>
          <p:cNvSpPr txBox="1"/>
          <p:nvPr/>
        </p:nvSpPr>
        <p:spPr>
          <a:xfrm>
            <a:off x="2967601" y="7728666"/>
            <a:ext cx="1987836" cy="548868"/>
          </a:xfrm>
          <a:prstGeom prst="rect">
            <a:avLst/>
          </a:prstGeom>
          <a:noFill/>
        </p:spPr>
        <p:txBody>
          <a:bodyPr wrap="square" lIns="0" tIns="0" rIns="0" bIns="0" anchor="t" anchorCtr="0">
            <a:spAutoFit/>
          </a:bodyPr>
          <a:lstStyle/>
          <a:p>
            <a:pPr fontAlgn="base">
              <a:spcBef>
                <a:spcPts val="100"/>
              </a:spcBef>
            </a:pPr>
            <a:r>
              <a:rPr lang="en-CA" sz="900" b="1" kern="0">
                <a:solidFill>
                  <a:srgbClr val="C03BC4"/>
                </a:solidFill>
                <a:latin typeface="+mj-lt"/>
                <a:cs typeface="Segoe Sans Display" pitchFamily="2" charset="0"/>
              </a:rPr>
              <a:t>Use slang, jargon, or informal language.</a:t>
            </a:r>
          </a:p>
          <a:p>
            <a:pPr marR="0" lvl="0" indent="0" fontAlgn="base">
              <a:spcBef>
                <a:spcPts val="200"/>
              </a:spcBef>
              <a:spcAft>
                <a:spcPct val="0"/>
              </a:spcAft>
              <a:buClrTx/>
              <a:buSzTx/>
              <a:buFontTx/>
              <a:buNone/>
              <a:tabLst/>
            </a:pPr>
            <a:r>
              <a:rPr lang="en-US" altLang="en-US" sz="800">
                <a:solidFill>
                  <a:srgbClr val="000000"/>
                </a:solidFill>
                <a:latin typeface="Segoe UI" panose="020B0502040204020203" pitchFamily="34" charset="0"/>
                <a:cs typeface="Segoe UI" panose="020B0502040204020203" pitchFamily="34" charset="0"/>
              </a:rPr>
              <a:t>This may cause Copilot to give low-quality, inappropriate or unprofessional responses.</a:t>
            </a:r>
          </a:p>
        </p:txBody>
      </p:sp>
      <p:sp>
        <p:nvSpPr>
          <p:cNvPr id="145" name="TextBox 144">
            <a:extLst>
              <a:ext uri="{FF2B5EF4-FFF2-40B4-BE49-F238E27FC236}">
                <a16:creationId xmlns:a16="http://schemas.microsoft.com/office/drawing/2014/main" id="{FDCCBB5D-087B-07B3-0D8A-E56FBDCCB387}"/>
              </a:ext>
            </a:extLst>
          </p:cNvPr>
          <p:cNvSpPr txBox="1"/>
          <p:nvPr/>
        </p:nvSpPr>
        <p:spPr>
          <a:xfrm>
            <a:off x="2967599" y="8393353"/>
            <a:ext cx="1987835" cy="582211"/>
          </a:xfrm>
          <a:prstGeom prst="rect">
            <a:avLst/>
          </a:prstGeom>
          <a:noFill/>
        </p:spPr>
        <p:txBody>
          <a:bodyPr wrap="square" lIns="0" tIns="0" rIns="0" bIns="0" anchor="t" anchorCtr="0">
            <a:spAutoFit/>
          </a:bodyPr>
          <a:lstStyle/>
          <a:p>
            <a:pPr fontAlgn="base">
              <a:spcBef>
                <a:spcPts val="100"/>
              </a:spcBef>
            </a:pPr>
            <a:r>
              <a:rPr lang="en-CA" sz="900" b="1" kern="0">
                <a:solidFill>
                  <a:srgbClr val="C03BC4"/>
                </a:solidFill>
                <a:latin typeface="+mj-lt"/>
                <a:cs typeface="Segoe Sans Display" pitchFamily="2" charset="0"/>
              </a:rPr>
              <a:t>Give conflicting instructions.</a:t>
            </a:r>
          </a:p>
          <a:p>
            <a:pPr fontAlgn="base">
              <a:spcBef>
                <a:spcPts val="100"/>
              </a:spcBef>
            </a:pPr>
            <a:r>
              <a:rPr lang="en-US" altLang="en-US" sz="700">
                <a:solidFill>
                  <a:srgbClr val="000000"/>
                </a:solidFill>
                <a:cs typeface="Segoe UI" panose="020B0502040204020203" pitchFamily="34" charset="0"/>
              </a:rPr>
              <a:t>Prompting Copilot to perform a task that includes multiple or conflicting pieces of information in the same request can confuse the AI and result in lower quality responses. </a:t>
            </a:r>
          </a:p>
        </p:txBody>
      </p:sp>
      <p:sp>
        <p:nvSpPr>
          <p:cNvPr id="148" name="TextBox 147">
            <a:extLst>
              <a:ext uri="{FF2B5EF4-FFF2-40B4-BE49-F238E27FC236}">
                <a16:creationId xmlns:a16="http://schemas.microsoft.com/office/drawing/2014/main" id="{C6E76413-2AD7-1AD0-241B-CAB6B8B274CA}"/>
              </a:ext>
            </a:extLst>
          </p:cNvPr>
          <p:cNvSpPr txBox="1"/>
          <p:nvPr/>
        </p:nvSpPr>
        <p:spPr>
          <a:xfrm>
            <a:off x="5233823" y="7728666"/>
            <a:ext cx="1920240" cy="487313"/>
          </a:xfrm>
          <a:prstGeom prst="rect">
            <a:avLst/>
          </a:prstGeom>
          <a:noFill/>
        </p:spPr>
        <p:txBody>
          <a:bodyPr wrap="square" lIns="0" tIns="0" rIns="0" bIns="0" anchor="t" anchorCtr="0">
            <a:spAutoFit/>
          </a:bodyPr>
          <a:lstStyle/>
          <a:p>
            <a:pPr fontAlgn="base">
              <a:spcBef>
                <a:spcPts val="100"/>
              </a:spcBef>
            </a:pPr>
            <a:r>
              <a:rPr lang="en-CA" sz="900" b="1" kern="0">
                <a:solidFill>
                  <a:srgbClr val="C03BC4"/>
                </a:solidFill>
                <a:latin typeface="+mj-lt"/>
                <a:cs typeface="Segoe Sans Display" pitchFamily="2" charset="0"/>
              </a:rPr>
              <a:t>Interrupt or change topics abruptly.</a:t>
            </a:r>
          </a:p>
          <a:p>
            <a:pPr fontAlgn="base">
              <a:spcBef>
                <a:spcPts val="200"/>
              </a:spcBef>
            </a:pPr>
            <a:r>
              <a:rPr lang="en-US" altLang="en-US" sz="700">
                <a:solidFill>
                  <a:srgbClr val="000000"/>
                </a:solidFill>
                <a:ea typeface="Times New Roman" panose="02020603050405020304" pitchFamily="18" charset="0"/>
                <a:cs typeface="Segoe UI" panose="020B0502040204020203" pitchFamily="34" charset="0"/>
              </a:rPr>
              <a:t>This could disrupt Copilot’s writing process. Always close or finish a task before starting a new one. When starting a new task, write “New task.” </a:t>
            </a:r>
            <a:endParaRPr lang="en-US" altLang="en-US" sz="700">
              <a:cs typeface="Segoe UI" panose="020B0502040204020203" pitchFamily="34" charset="0"/>
            </a:endParaRPr>
          </a:p>
        </p:txBody>
      </p:sp>
      <p:sp>
        <p:nvSpPr>
          <p:cNvPr id="4" name="Slide Number Placeholder 5">
            <a:extLst>
              <a:ext uri="{FF2B5EF4-FFF2-40B4-BE49-F238E27FC236}">
                <a16:creationId xmlns:a16="http://schemas.microsoft.com/office/drawing/2014/main" id="{520F0D63-067F-9BB1-F92E-299BB9ABE8D7}"/>
              </a:ext>
            </a:extLst>
          </p:cNvPr>
          <p:cNvSpPr>
            <a:spLocks noGrp="1"/>
          </p:cNvSpPr>
          <p:nvPr>
            <p:ph type="sldNum" sz="quarter" idx="12"/>
          </p:nvPr>
        </p:nvSpPr>
        <p:spPr>
          <a:xfrm>
            <a:off x="5489258" y="9322649"/>
            <a:ext cx="1748790" cy="535517"/>
          </a:xfrm>
        </p:spPr>
        <p:txBody>
          <a:bodyPr/>
          <a:lstStyle/>
          <a:p>
            <a:fld id="{BF64B658-AF8F-7D4C-AC24-1E662CA57B6D}" type="slidenum">
              <a:rPr lang="en-US" smtClean="0"/>
              <a:t>9</a:t>
            </a:fld>
            <a:endParaRPr lang="en-US"/>
          </a:p>
        </p:txBody>
      </p:sp>
    </p:spTree>
    <p:extLst>
      <p:ext uri="{BB962C8B-B14F-4D97-AF65-F5344CB8AC3E}">
        <p14:creationId xmlns:p14="http://schemas.microsoft.com/office/powerpoint/2010/main" val="26052469"/>
      </p:ext>
    </p:extLst>
  </p:cSld>
  <p:clrMapOvr>
    <a:masterClrMapping/>
  </p:clrMapOvr>
</p:sld>
</file>

<file path=ppt/theme/theme1.xml><?xml version="1.0" encoding="utf-8"?>
<a:theme xmlns:a="http://schemas.openxmlformats.org/drawingml/2006/main" name="3_Microsoft Standard">
  <a:themeElements>
    <a:clrScheme name="Custom 13">
      <a:dk1>
        <a:srgbClr val="353535"/>
      </a:dk1>
      <a:lt1>
        <a:srgbClr val="FFFFFF"/>
      </a:lt1>
      <a:dk2>
        <a:srgbClr val="002050"/>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lank" id="{1A444D3F-9471-42FA-96DE-DBE8B4D344BC}" vid="{56996F2A-ECE4-4D59-A08B-05A919035807}"/>
    </a:ext>
  </a:extLst>
</a:theme>
</file>

<file path=ppt/theme/theme2.xml><?xml version="1.0" encoding="utf-8"?>
<a:theme xmlns:a="http://schemas.openxmlformats.org/drawingml/2006/main" name="Microsoft 365 Template Light">
  <a:themeElements>
    <a:clrScheme name="Custom 3">
      <a:dk1>
        <a:srgbClr val="091F2C"/>
      </a:dk1>
      <a:lt1>
        <a:srgbClr val="FFF8F3"/>
      </a:lt1>
      <a:dk2>
        <a:srgbClr val="091F2C"/>
      </a:dk2>
      <a:lt2>
        <a:srgbClr val="E8E6DF"/>
      </a:lt2>
      <a:accent1>
        <a:srgbClr val="225B62"/>
      </a:accent1>
      <a:accent2>
        <a:srgbClr val="2A446F"/>
      </a:accent2>
      <a:accent3>
        <a:srgbClr val="702573"/>
      </a:accent3>
      <a:accent4>
        <a:srgbClr val="FFA38B"/>
      </a:accent4>
      <a:accent5>
        <a:srgbClr val="8DE971"/>
      </a:accent5>
      <a:accent6>
        <a:srgbClr val="FFE399"/>
      </a:accent6>
      <a:hlink>
        <a:srgbClr val="0078D4"/>
      </a:hlink>
      <a:folHlink>
        <a:srgbClr val="0078D4"/>
      </a:folHlink>
    </a:clrScheme>
    <a:fontScheme name="Custom 2">
      <a:majorFont>
        <a:latin typeface="Segoe Sans Display Semibold"/>
        <a:ea typeface=""/>
        <a:cs typeface=""/>
      </a:majorFont>
      <a:minorFont>
        <a:latin typeface="Segoe Sans Display"/>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icrosoft365_template_v09.potx" id="{B82214A9-21D3-41B7-9840-190BF918AD7D}" vid="{EDB60C7D-238C-45E6-878C-CB51F099DC09}"/>
    </a:ext>
  </a:extLst>
</a:theme>
</file>

<file path=ppt/theme/theme3.xml><?xml version="1.0" encoding="utf-8"?>
<a:theme xmlns:a="http://schemas.openxmlformats.org/drawingml/2006/main" name="1_Microsoft 365 Template Light">
  <a:themeElements>
    <a:clrScheme name="Custom 3">
      <a:dk1>
        <a:srgbClr val="091F2C"/>
      </a:dk1>
      <a:lt1>
        <a:srgbClr val="FFF8F3"/>
      </a:lt1>
      <a:dk2>
        <a:srgbClr val="091F2C"/>
      </a:dk2>
      <a:lt2>
        <a:srgbClr val="E8E6DF"/>
      </a:lt2>
      <a:accent1>
        <a:srgbClr val="225B62"/>
      </a:accent1>
      <a:accent2>
        <a:srgbClr val="2A446F"/>
      </a:accent2>
      <a:accent3>
        <a:srgbClr val="702573"/>
      </a:accent3>
      <a:accent4>
        <a:srgbClr val="FFA38B"/>
      </a:accent4>
      <a:accent5>
        <a:srgbClr val="8DE971"/>
      </a:accent5>
      <a:accent6>
        <a:srgbClr val="FFE399"/>
      </a:accent6>
      <a:hlink>
        <a:srgbClr val="0078D4"/>
      </a:hlink>
      <a:folHlink>
        <a:srgbClr val="0078D4"/>
      </a:folHlink>
    </a:clrScheme>
    <a:fontScheme name="Custom 2">
      <a:majorFont>
        <a:latin typeface="Segoe Sans Display Semibold"/>
        <a:ea typeface=""/>
        <a:cs typeface=""/>
      </a:majorFont>
      <a:minorFont>
        <a:latin typeface="Segoe Sans Display"/>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icrosoft365_template_v09.potx" id="{B82214A9-21D3-41B7-9840-190BF918AD7D}" vid="{EDB60C7D-238C-45E6-878C-CB51F099DC09}"/>
    </a:ext>
  </a:extLst>
</a:theme>
</file>

<file path=ppt/theme/theme4.xml><?xml version="1.0" encoding="utf-8"?>
<a:theme xmlns:a="http://schemas.openxmlformats.org/drawingml/2006/main" name="2_Microsoft 365 Template Light">
  <a:themeElements>
    <a:clrScheme name="Custom 3">
      <a:dk1>
        <a:srgbClr val="091F2C"/>
      </a:dk1>
      <a:lt1>
        <a:srgbClr val="FFF8F3"/>
      </a:lt1>
      <a:dk2>
        <a:srgbClr val="091F2C"/>
      </a:dk2>
      <a:lt2>
        <a:srgbClr val="E8E6DF"/>
      </a:lt2>
      <a:accent1>
        <a:srgbClr val="225B62"/>
      </a:accent1>
      <a:accent2>
        <a:srgbClr val="2A446F"/>
      </a:accent2>
      <a:accent3>
        <a:srgbClr val="702573"/>
      </a:accent3>
      <a:accent4>
        <a:srgbClr val="FFA38B"/>
      </a:accent4>
      <a:accent5>
        <a:srgbClr val="8DE971"/>
      </a:accent5>
      <a:accent6>
        <a:srgbClr val="FFE399"/>
      </a:accent6>
      <a:hlink>
        <a:srgbClr val="0078D4"/>
      </a:hlink>
      <a:folHlink>
        <a:srgbClr val="0078D4"/>
      </a:folHlink>
    </a:clrScheme>
    <a:fontScheme name="Custom 2">
      <a:majorFont>
        <a:latin typeface="Segoe Sans Display Semibold"/>
        <a:ea typeface=""/>
        <a:cs typeface=""/>
      </a:majorFont>
      <a:minorFont>
        <a:latin typeface="Segoe Sans Display"/>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icrosoft365_template_v09.potx" id="{B82214A9-21D3-41B7-9840-190BF918AD7D}" vid="{EDB60C7D-238C-45E6-878C-CB51F099DC0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65B64D402CB764E9CC233FF31987642" ma:contentTypeVersion="18" ma:contentTypeDescription="Create a new document." ma:contentTypeScope="" ma:versionID="0303aa1dada890a20c56e9ec8ab7305c">
  <xsd:schema xmlns:xsd="http://www.w3.org/2001/XMLSchema" xmlns:xs="http://www.w3.org/2001/XMLSchema" xmlns:p="http://schemas.microsoft.com/office/2006/metadata/properties" xmlns:ns1="http://schemas.microsoft.com/sharepoint/v3" xmlns:ns2="00cf0def-a058-47bd-9265-f6d1f111732e" xmlns:ns3="54f626bb-976e-4a25-a89f-d089672a3eb7" targetNamespace="http://schemas.microsoft.com/office/2006/metadata/properties" ma:root="true" ma:fieldsID="27fad171cb555f41d3b047e61927d355" ns1:_="" ns2:_="" ns3:_="">
    <xsd:import namespace="http://schemas.microsoft.com/sharepoint/v3"/>
    <xsd:import namespace="00cf0def-a058-47bd-9265-f6d1f111732e"/>
    <xsd:import namespace="54f626bb-976e-4a25-a89f-d089672a3eb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1:_ip_UnifiedCompliancePolicyProperties" minOccurs="0"/>
                <xsd:element ref="ns1:_ip_UnifiedCompliancePolicyUIAction"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2:MediaServiceBillingMetadata"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0cf0def-a058-47bd-9265-f6d1f111732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element name="MediaServiceBillingMetadata" ma:index="24" nillable="true" ma:displayName="MediaServiceBillingMetadata" ma:hidden="true" ma:internalName="MediaServiceBillingMetadata" ma:readOnly="true">
      <xsd:simpleType>
        <xsd:restriction base="dms:Text"/>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4f626bb-976e-4a25-a89f-d089672a3eb7"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7600fa0d-e7d3-4e7d-aa6c-9a64a26f4e6d}" ma:internalName="TaxCatchAll" ma:showField="CatchAllData" ma:web="54f626bb-976e-4a25-a89f-d089672a3eb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0cf0def-a058-47bd-9265-f6d1f111732e">
      <Terms xmlns="http://schemas.microsoft.com/office/infopath/2007/PartnerControls"/>
    </lcf76f155ced4ddcb4097134ff3c332f>
    <TaxCatchAll xmlns="54f626bb-976e-4a25-a89f-d089672a3eb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05BA0A-BD40-4479-A72C-19DB33C30DA5}">
  <ds:schemaRefs>
    <ds:schemaRef ds:uri="00cf0def-a058-47bd-9265-f6d1f111732e"/>
    <ds:schemaRef ds:uri="54f626bb-976e-4a25-a89f-d089672a3eb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AFAB87E-78A1-46E4-AC0B-B28BFE29D8E3}">
  <ds:schemaRefs>
    <ds:schemaRef ds:uri="http://purl.org/dc/dcmitype/"/>
    <ds:schemaRef ds:uri="http://schemas.openxmlformats.org/package/2006/metadata/core-properties"/>
    <ds:schemaRef ds:uri="http://schemas.microsoft.com/sharepoint/v3"/>
    <ds:schemaRef ds:uri="http://www.w3.org/XML/1998/namespace"/>
    <ds:schemaRef ds:uri="http://purl.org/dc/elements/1.1/"/>
    <ds:schemaRef ds:uri="54f626bb-976e-4a25-a89f-d089672a3eb7"/>
    <ds:schemaRef ds:uri="http://schemas.microsoft.com/office/2006/metadata/properties"/>
    <ds:schemaRef ds:uri="00cf0def-a058-47bd-9265-f6d1f111732e"/>
    <ds:schemaRef ds:uri="http://schemas.microsoft.com/office/2006/documentManagement/typ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9BBBE3E6-CADA-40A6-8276-2A00126D1BFD}">
  <ds:schemaRefs>
    <ds:schemaRef ds:uri="http://schemas.microsoft.com/sharepoint/v3/contenttype/forms"/>
  </ds:schemaRefs>
</ds:datastoreItem>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3217</Words>
  <Application>Microsoft Office PowerPoint</Application>
  <PresentationFormat>Custom</PresentationFormat>
  <Paragraphs>338</Paragraphs>
  <Slides>10</Slides>
  <Notes>3</Notes>
  <HiddenSlides>0</HiddenSlides>
  <MMClips>0</MMClips>
  <ScaleCrop>false</ScaleCrop>
  <HeadingPairs>
    <vt:vector size="4" baseType="variant">
      <vt:variant>
        <vt:lpstr>Theme</vt:lpstr>
      </vt:variant>
      <vt:variant>
        <vt:i4>4</vt:i4>
      </vt:variant>
      <vt:variant>
        <vt:lpstr>Slide Titles</vt:lpstr>
      </vt:variant>
      <vt:variant>
        <vt:i4>10</vt:i4>
      </vt:variant>
    </vt:vector>
  </HeadingPairs>
  <TitlesOfParts>
    <vt:vector size="14" baseType="lpstr">
      <vt:lpstr>3_Microsoft Standard</vt:lpstr>
      <vt:lpstr>Microsoft 365 Template Light</vt:lpstr>
      <vt:lpstr>1_Microsoft 365 Template Light</vt:lpstr>
      <vt:lpstr>2_Microsoft 365 Template Light</vt:lpstr>
      <vt:lpstr>Recommended Prompts for Microsoft 365 Copilot</vt:lpstr>
      <vt:lpstr>Table of Contents</vt:lpstr>
      <vt:lpstr>Getting Started</vt:lpstr>
      <vt:lpstr>Microsoft 365 Copilot</vt:lpstr>
      <vt:lpstr>Prompts to try with Researcher and Analyst agents</vt:lpstr>
      <vt:lpstr>Prompts to try for Microsoft 365 Copilot Chat in Microsoft 365 apps</vt:lpstr>
      <vt:lpstr>Free, secure Microsoft 365 Copilot Chat</vt:lpstr>
      <vt:lpstr>Evaluation rubric</vt:lpstr>
      <vt:lpstr>Prompt guidance</vt:lpstr>
      <vt:lpstr>Tips for reasoning over longer documents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4</cp:revision>
  <dcterms:created xsi:type="dcterms:W3CDTF">2025-08-19T19:37:31Z</dcterms:created>
  <dcterms:modified xsi:type="dcterms:W3CDTF">2025-09-12T15:22:44Z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0x010100A65B64D402CB764E9CC233FF31987642</vt:lpwstr>
  </property>
</Properties>
</file>

<file path=docProps/thumbnail.jpeg>
</file>